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7"/>
  </p:notesMasterIdLst>
  <p:sldIdLst>
    <p:sldId id="256" r:id="rId2"/>
    <p:sldId id="257" r:id="rId3"/>
    <p:sldId id="258" r:id="rId4"/>
    <p:sldId id="261" r:id="rId5"/>
    <p:sldId id="260" r:id="rId6"/>
    <p:sldId id="262" r:id="rId7"/>
    <p:sldId id="333" r:id="rId8"/>
    <p:sldId id="263" r:id="rId9"/>
    <p:sldId id="264" r:id="rId10"/>
    <p:sldId id="266" r:id="rId11"/>
    <p:sldId id="267" r:id="rId12"/>
    <p:sldId id="268" r:id="rId13"/>
    <p:sldId id="269" r:id="rId14"/>
    <p:sldId id="265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79" r:id="rId26"/>
    <p:sldId id="281" r:id="rId27"/>
    <p:sldId id="282" r:id="rId28"/>
    <p:sldId id="283" r:id="rId29"/>
    <p:sldId id="284" r:id="rId30"/>
    <p:sldId id="285" r:id="rId31"/>
    <p:sldId id="286" r:id="rId32"/>
    <p:sldId id="290" r:id="rId33"/>
    <p:sldId id="292" r:id="rId34"/>
    <p:sldId id="293" r:id="rId35"/>
    <p:sldId id="294" r:id="rId36"/>
    <p:sldId id="295" r:id="rId37"/>
    <p:sldId id="334" r:id="rId38"/>
    <p:sldId id="335" r:id="rId39"/>
    <p:sldId id="336" r:id="rId40"/>
    <p:sldId id="330" r:id="rId41"/>
    <p:sldId id="331" r:id="rId42"/>
    <p:sldId id="332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7" r:id="rId53"/>
    <p:sldId id="306" r:id="rId54"/>
    <p:sldId id="305" r:id="rId55"/>
    <p:sldId id="308" r:id="rId56"/>
    <p:sldId id="310" r:id="rId57"/>
    <p:sldId id="311" r:id="rId58"/>
    <p:sldId id="315" r:id="rId59"/>
    <p:sldId id="313" r:id="rId60"/>
    <p:sldId id="314" r:id="rId61"/>
    <p:sldId id="312" r:id="rId62"/>
    <p:sldId id="316" r:id="rId63"/>
    <p:sldId id="317" r:id="rId64"/>
    <p:sldId id="320" r:id="rId65"/>
    <p:sldId id="319" r:id="rId66"/>
    <p:sldId id="318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</p:sldIdLst>
  <p:sldSz cx="9144000" cy="6858000" type="screen4x3"/>
  <p:notesSz cx="6864350" cy="999648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BA58"/>
    <a:srgbClr val="727271"/>
    <a:srgbClr val="B2B3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 autoAdjust="0"/>
  </p:normalViewPr>
  <p:slideViewPr>
    <p:cSldViewPr snapToGrid="0">
      <p:cViewPr varScale="1">
        <p:scale>
          <a:sx n="116" d="100"/>
          <a:sy n="116" d="100"/>
        </p:scale>
        <p:origin x="1446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97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7788" y="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A5BCC-4C2D-4AA6-A203-71AA11E90A4E}" type="datetimeFigureOut">
              <a:rPr lang="fr-FR" smtClean="0"/>
              <a:t>12/04/2016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1249363"/>
            <a:ext cx="4498975" cy="33734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810125"/>
            <a:ext cx="5492750" cy="39370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94838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7788" y="9494838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2262FE-6C2B-4BB4-8D91-7F71CDCE928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4312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C2818-4896-4B9C-85C8-8E43C883FFD7}" type="datetimeFigureOut">
              <a:rPr lang="fr-FR" smtClean="0"/>
              <a:t>12/04/2016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94401-28D4-4FF9-9770-646FD0879B8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1793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C2818-4896-4B9C-85C8-8E43C883FFD7}" type="datetimeFigureOut">
              <a:rPr lang="fr-FR" smtClean="0"/>
              <a:t>12/04/2016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94401-28D4-4FF9-9770-646FD0879B8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4600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C2818-4896-4B9C-85C8-8E43C883FFD7}" type="datetimeFigureOut">
              <a:rPr lang="fr-FR" smtClean="0"/>
              <a:t>12/04/2016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94401-28D4-4FF9-9770-646FD0879B8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2922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C2818-4896-4B9C-85C8-8E43C883FFD7}" type="datetimeFigureOut">
              <a:rPr lang="fr-FR" smtClean="0"/>
              <a:t>12/04/2016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94401-28D4-4FF9-9770-646FD0879B8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0672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C2818-4896-4B9C-85C8-8E43C883FFD7}" type="datetimeFigureOut">
              <a:rPr lang="fr-FR" smtClean="0"/>
              <a:t>12/04/2016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94401-28D4-4FF9-9770-646FD0879B8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0397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C2818-4896-4B9C-85C8-8E43C883FFD7}" type="datetimeFigureOut">
              <a:rPr lang="fr-FR" smtClean="0"/>
              <a:t>12/04/2016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94401-28D4-4FF9-9770-646FD0879B8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642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C2818-4896-4B9C-85C8-8E43C883FFD7}" type="datetimeFigureOut">
              <a:rPr lang="fr-FR" smtClean="0"/>
              <a:t>12/04/2016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94401-28D4-4FF9-9770-646FD0879B8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3820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C2818-4896-4B9C-85C8-8E43C883FFD7}" type="datetimeFigureOut">
              <a:rPr lang="fr-FR" smtClean="0"/>
              <a:t>12/04/2016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94401-28D4-4FF9-9770-646FD0879B8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3311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C2818-4896-4B9C-85C8-8E43C883FFD7}" type="datetimeFigureOut">
              <a:rPr lang="fr-FR" smtClean="0"/>
              <a:t>12/04/2016</a:t>
            </a:fld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94401-28D4-4FF9-9770-646FD0879B8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0332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C2818-4896-4B9C-85C8-8E43C883FFD7}" type="datetimeFigureOut">
              <a:rPr lang="fr-FR" smtClean="0"/>
              <a:t>12/04/2016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94401-28D4-4FF9-9770-646FD0879B8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146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C2818-4896-4B9C-85C8-8E43C883FFD7}" type="datetimeFigureOut">
              <a:rPr lang="fr-FR" smtClean="0"/>
              <a:t>12/04/2016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94401-28D4-4FF9-9770-646FD0879B8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5926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C2818-4896-4B9C-85C8-8E43C883FFD7}" type="datetimeFigureOut">
              <a:rPr lang="fr-FR" smtClean="0"/>
              <a:t>12/04/2016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94401-28D4-4FF9-9770-646FD0879B8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94626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8"/>
          <p:cNvSpPr>
            <a:spLocks noChangeShapeType="1"/>
          </p:cNvSpPr>
          <p:nvPr/>
        </p:nvSpPr>
        <p:spPr bwMode="auto">
          <a:xfrm flipV="1">
            <a:off x="2781299" y="-533735"/>
            <a:ext cx="495300" cy="243364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35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382" y="0"/>
            <a:ext cx="5921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4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PRINCIPE DE FONCTIONNEMENT TECHNIQUE 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57237" y="1330553"/>
            <a:ext cx="3271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Pourquoi une face </a:t>
            </a:r>
            <a:r>
              <a:rPr lang="fr-FR" u="sng" dirty="0" smtClean="0"/>
              <a:t>réflecteur</a:t>
            </a:r>
            <a:r>
              <a:rPr lang="fr-FR" dirty="0" smtClean="0"/>
              <a:t> ? 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909297"/>
            <a:ext cx="2619375" cy="174625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998243" y="1330553"/>
            <a:ext cx="3271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Pourquoi une face </a:t>
            </a:r>
            <a:r>
              <a:rPr lang="fr-FR" u="sng" dirty="0" smtClean="0"/>
              <a:t>décorative</a:t>
            </a:r>
            <a:r>
              <a:rPr lang="fr-FR" dirty="0" smtClean="0"/>
              <a:t>  ? 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73" y="1909297"/>
            <a:ext cx="2181227" cy="174195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237" y="4256934"/>
            <a:ext cx="147650" cy="132634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176337" y="4735441"/>
            <a:ext cx="6862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Pour assurer le confort thermique, le bien-être, et la décoration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384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PRINCIPE TECHNIQUE – EFFET DE SERRE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6" y="1149053"/>
            <a:ext cx="8701088" cy="440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PRINCIPE TECHNIQUE – EFFET DE SERRE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812" y="704850"/>
            <a:ext cx="7806375" cy="46291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12" y="5515630"/>
            <a:ext cx="7622380" cy="132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0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PRINCIPE TECHNIQUE – EFFET DE SERRE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" name="Picture 14" descr="serre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98" y="1438275"/>
            <a:ext cx="242252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228823" y="3710812"/>
            <a:ext cx="4343177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800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 marL="742950" indent="-285750">
              <a:defRPr sz="8000">
                <a:solidFill>
                  <a:schemeClr val="tx1"/>
                </a:solidFill>
                <a:latin typeface="Impact" panose="020B0806030902050204" pitchFamily="34" charset="0"/>
              </a:defRPr>
            </a:lvl2pPr>
            <a:lvl3pPr marL="1143000" indent="-228600">
              <a:defRPr sz="8000">
                <a:solidFill>
                  <a:schemeClr val="tx1"/>
                </a:solidFill>
                <a:latin typeface="Impact" panose="020B0806030902050204" pitchFamily="34" charset="0"/>
              </a:defRPr>
            </a:lvl3pPr>
            <a:lvl4pPr marL="1600200" indent="-228600">
              <a:defRPr sz="8000">
                <a:solidFill>
                  <a:schemeClr val="tx1"/>
                </a:solidFill>
                <a:latin typeface="Impact" panose="020B0806030902050204" pitchFamily="34" charset="0"/>
              </a:defRPr>
            </a:lvl4pPr>
            <a:lvl5pPr marL="2057400" indent="-228600">
              <a:defRPr sz="8000">
                <a:solidFill>
                  <a:schemeClr val="tx1"/>
                </a:solidFill>
                <a:latin typeface="Impact" panose="020B080603090205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anose="020B080603090205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anose="020B080603090205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anose="020B080603090205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anose="020B080603090205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fr-FR" sz="1600" dirty="0">
                <a:latin typeface="+mn-lt"/>
              </a:rPr>
              <a:t>Le rayonnement solaire traverse le verre</a:t>
            </a:r>
            <a:br>
              <a:rPr lang="fr-FR" altLang="fr-FR" sz="1600" dirty="0">
                <a:latin typeface="+mn-lt"/>
              </a:rPr>
            </a:br>
            <a:r>
              <a:rPr lang="fr-FR" altLang="fr-FR" sz="1600" dirty="0">
                <a:latin typeface="+mn-lt"/>
              </a:rPr>
              <a:t>puis est absorbé par les parois, le sol et tout corps</a:t>
            </a:r>
            <a:br>
              <a:rPr lang="fr-FR" altLang="fr-FR" sz="1600" dirty="0">
                <a:latin typeface="+mn-lt"/>
              </a:rPr>
            </a:br>
            <a:r>
              <a:rPr lang="fr-FR" altLang="fr-FR" sz="1600" dirty="0">
                <a:latin typeface="+mn-lt"/>
              </a:rPr>
              <a:t>présent dans la véranda.</a:t>
            </a:r>
          </a:p>
          <a:p>
            <a:pPr>
              <a:spcBef>
                <a:spcPct val="50000"/>
              </a:spcBef>
            </a:pPr>
            <a:r>
              <a:rPr lang="fr-FR" altLang="fr-FR" sz="1600" b="1" dirty="0">
                <a:latin typeface="+mn-lt"/>
              </a:rPr>
              <a:t>Ce rayonnement absorbé change de longueur</a:t>
            </a:r>
            <a:br>
              <a:rPr lang="fr-FR" altLang="fr-FR" sz="1600" b="1" dirty="0">
                <a:latin typeface="+mn-lt"/>
              </a:rPr>
            </a:br>
            <a:r>
              <a:rPr lang="fr-FR" altLang="fr-FR" sz="1600" b="1" dirty="0">
                <a:latin typeface="+mn-lt"/>
              </a:rPr>
              <a:t>d’onde et se transforme en chaleur.</a:t>
            </a:r>
          </a:p>
          <a:p>
            <a:pPr>
              <a:spcBef>
                <a:spcPct val="50000"/>
              </a:spcBef>
            </a:pPr>
            <a:r>
              <a:rPr lang="fr-FR" altLang="fr-FR" sz="1600" dirty="0">
                <a:latin typeface="+mn-lt"/>
              </a:rPr>
              <a:t>Cette chaleur ne peut ressortir de la véranda :</a:t>
            </a:r>
            <a:br>
              <a:rPr lang="fr-FR" altLang="fr-FR" sz="1600" dirty="0">
                <a:latin typeface="+mn-lt"/>
              </a:rPr>
            </a:br>
            <a:r>
              <a:rPr lang="fr-FR" altLang="fr-FR" sz="1600" dirty="0">
                <a:latin typeface="+mn-lt"/>
              </a:rPr>
              <a:t>c’est l ’effet de serre.</a:t>
            </a:r>
            <a:endParaRPr lang="fr-FR" altLang="fr-FR" sz="8800" dirty="0">
              <a:latin typeface="+mn-lt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4695825" y="967860"/>
            <a:ext cx="9525" cy="5485903"/>
          </a:xfrm>
          <a:prstGeom prst="line">
            <a:avLst/>
          </a:prstGeom>
          <a:ln w="38100">
            <a:solidFill>
              <a:srgbClr val="55BA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5" descr="serre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5" y="1236663"/>
            <a:ext cx="249555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4829175" y="2469704"/>
            <a:ext cx="440171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800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 marL="742950" indent="-285750">
              <a:defRPr sz="8000">
                <a:solidFill>
                  <a:schemeClr val="tx1"/>
                </a:solidFill>
                <a:latin typeface="Impact" panose="020B0806030902050204" pitchFamily="34" charset="0"/>
              </a:defRPr>
            </a:lvl2pPr>
            <a:lvl3pPr marL="1143000" indent="-228600">
              <a:defRPr sz="8000">
                <a:solidFill>
                  <a:schemeClr val="tx1"/>
                </a:solidFill>
                <a:latin typeface="Impact" panose="020B0806030902050204" pitchFamily="34" charset="0"/>
              </a:defRPr>
            </a:lvl3pPr>
            <a:lvl4pPr marL="1600200" indent="-228600">
              <a:defRPr sz="8000">
                <a:solidFill>
                  <a:schemeClr val="tx1"/>
                </a:solidFill>
                <a:latin typeface="Impact" panose="020B0806030902050204" pitchFamily="34" charset="0"/>
              </a:defRPr>
            </a:lvl4pPr>
            <a:lvl5pPr marL="2057400" indent="-228600">
              <a:defRPr sz="8000">
                <a:solidFill>
                  <a:schemeClr val="tx1"/>
                </a:solidFill>
                <a:latin typeface="Impact" panose="020B080603090205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anose="020B080603090205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anose="020B080603090205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anose="020B080603090205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anose="020B080603090205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fr-FR" altLang="fr-FR" sz="160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Avec sa face métallisée, la toile 676 n’absorbe pas</a:t>
            </a:r>
            <a:br>
              <a:rPr lang="fr-FR" altLang="fr-FR" sz="160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</a:br>
            <a:r>
              <a:rPr lang="fr-FR" altLang="fr-FR" sz="160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le rayonnement mais le réfléchit à 85 % à</a:t>
            </a:r>
            <a:br>
              <a:rPr lang="fr-FR" altLang="fr-FR" sz="160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</a:br>
            <a:r>
              <a:rPr lang="fr-FR" altLang="fr-FR" sz="160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l’extérieur de la véranda. Il n’y a pas de chaleur</a:t>
            </a:r>
            <a:br>
              <a:rPr lang="fr-FR" altLang="fr-FR" sz="160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</a:br>
            <a:r>
              <a:rPr lang="fr-FR" altLang="fr-FR" sz="160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à l ’intérieur.</a:t>
            </a:r>
            <a:endParaRPr lang="fr-FR" altLang="fr-FR" sz="8800" dirty="0" smtClean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425" y="3995104"/>
            <a:ext cx="2790825" cy="990600"/>
          </a:xfrm>
          <a:prstGeom prst="rect">
            <a:avLst/>
          </a:prstGeom>
        </p:spPr>
      </p:pic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4829175" y="5357416"/>
            <a:ext cx="39567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800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 marL="742950" indent="-285750">
              <a:defRPr sz="8000">
                <a:solidFill>
                  <a:schemeClr val="tx1"/>
                </a:solidFill>
                <a:latin typeface="Impact" panose="020B0806030902050204" pitchFamily="34" charset="0"/>
              </a:defRPr>
            </a:lvl2pPr>
            <a:lvl3pPr marL="1143000" indent="-228600">
              <a:defRPr sz="8000">
                <a:solidFill>
                  <a:schemeClr val="tx1"/>
                </a:solidFill>
                <a:latin typeface="Impact" panose="020B0806030902050204" pitchFamily="34" charset="0"/>
              </a:defRPr>
            </a:lvl3pPr>
            <a:lvl4pPr marL="1600200" indent="-228600">
              <a:defRPr sz="8000">
                <a:solidFill>
                  <a:schemeClr val="tx1"/>
                </a:solidFill>
                <a:latin typeface="Impact" panose="020B0806030902050204" pitchFamily="34" charset="0"/>
              </a:defRPr>
            </a:lvl4pPr>
            <a:lvl5pPr marL="2057400" indent="-228600">
              <a:defRPr sz="8000">
                <a:solidFill>
                  <a:schemeClr val="tx1"/>
                </a:solidFill>
                <a:latin typeface="Impact" panose="020B080603090205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anose="020B080603090205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anose="020B080603090205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anose="020B080603090205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anose="020B080603090205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fr-FR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La toile été/hiver, dotée d ’un isolant, renvoie</a:t>
            </a:r>
            <a:br>
              <a:rPr lang="fr-FR" altLang="fr-FR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</a:br>
            <a:r>
              <a:rPr lang="fr-FR" altLang="fr-FR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95 % du rayonnement à l ’extérieur en été et</a:t>
            </a:r>
            <a:br>
              <a:rPr lang="fr-FR" altLang="fr-FR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</a:br>
            <a:r>
              <a:rPr lang="fr-FR" altLang="fr-FR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conserve la chaleur à l’intérieur en hiver.</a:t>
            </a:r>
            <a:endParaRPr lang="fr-FR" altLang="fr-FR" sz="8800" b="1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204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PRINCIPE DE FONCTIONNEMENT TECHNIQUE 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8" y="633093"/>
            <a:ext cx="4148138" cy="275185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" y="3494819"/>
            <a:ext cx="7624763" cy="329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0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315" y="1101940"/>
            <a:ext cx="5511876" cy="445860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EFFICACITES PROUVEES 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51922" y="3150007"/>
            <a:ext cx="3971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2">
                    <a:lumMod val="25000"/>
                  </a:schemeClr>
                </a:solidFill>
              </a:rPr>
              <a:t>Le centre Recherche&amp;Développement mesure en grandeurs réelles l’efficacité thermique de nos toiles, été comme hiver, et tient compte : </a:t>
            </a:r>
            <a:endParaRPr lang="fr-FR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51922" y="4706853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2">
                    <a:lumMod val="25000"/>
                  </a:schemeClr>
                </a:solidFill>
              </a:rPr>
              <a:t>des conditions climatiques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2">
                    <a:lumMod val="25000"/>
                  </a:schemeClr>
                </a:solidFill>
              </a:rPr>
              <a:t>du confort physiologique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2">
                    <a:lumMod val="25000"/>
                  </a:schemeClr>
                </a:solidFill>
              </a:rPr>
              <a:t>du confort de pose </a:t>
            </a:r>
            <a:endParaRPr lang="fr-FR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7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EFFICACITES PROUVEES 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6" name="Picture 4" descr="Constat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8" r="4950" b="6367"/>
          <a:stretch>
            <a:fillRect/>
          </a:stretch>
        </p:blipFill>
        <p:spPr bwMode="auto">
          <a:xfrm>
            <a:off x="2157015" y="589895"/>
            <a:ext cx="4829969" cy="636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122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EFFICACITES PROUVEES 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4" name="Picture 8" descr="Constat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5" b="3935"/>
          <a:stretch>
            <a:fillRect/>
          </a:stretch>
        </p:blipFill>
        <p:spPr bwMode="auto">
          <a:xfrm>
            <a:off x="2089546" y="622019"/>
            <a:ext cx="4964907" cy="6235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54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EFFICACITES PROUVEES 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" name="Picture 3" descr="Constat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2"/>
          <a:stretch>
            <a:fillRect/>
          </a:stretch>
        </p:blipFill>
        <p:spPr bwMode="auto">
          <a:xfrm>
            <a:off x="1990725" y="589895"/>
            <a:ext cx="5162550" cy="612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25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STORES VERTICAUX  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749104" y="2527278"/>
            <a:ext cx="5645791" cy="523220"/>
          </a:xfrm>
          <a:prstGeom prst="rect">
            <a:avLst/>
          </a:prstGeom>
          <a:solidFill>
            <a:srgbClr val="55BA58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		</a:t>
            </a:r>
            <a:r>
              <a:rPr lang="fr-FR" sz="2800" dirty="0" smtClean="0">
                <a:solidFill>
                  <a:schemeClr val="bg1"/>
                </a:solidFill>
              </a:rPr>
              <a:t>CALIFORNIEN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20771" y="3423918"/>
            <a:ext cx="86154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b="1" dirty="0">
                <a:latin typeface="Century Gothic" panose="020B0502020202020204" pitchFamily="34" charset="0"/>
              </a:rPr>
              <a:t>Store pour façade de véranda et baie vitrée. </a:t>
            </a:r>
          </a:p>
          <a:p>
            <a:pPr algn="ctr"/>
            <a:r>
              <a:rPr lang="fr-FR" altLang="fr-FR" b="1" dirty="0">
                <a:latin typeface="Century Gothic" panose="020B0502020202020204" pitchFamily="34" charset="0"/>
              </a:rPr>
              <a:t>Châssis coulissants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352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72114" y="-1"/>
            <a:ext cx="4971886" cy="685800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78" y="908677"/>
            <a:ext cx="3802632" cy="287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3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056" y="0"/>
            <a:ext cx="4625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3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STORES VERTICAUX – CALIFORNIEN   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3" y="922580"/>
            <a:ext cx="3344562" cy="250842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3" y="3830362"/>
            <a:ext cx="3344562" cy="250842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070" y="2487830"/>
            <a:ext cx="4909752" cy="268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9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STORES VERTICAUX  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749104" y="2527278"/>
            <a:ext cx="5645791" cy="523220"/>
          </a:xfrm>
          <a:prstGeom prst="rect">
            <a:avLst/>
          </a:prstGeom>
          <a:solidFill>
            <a:srgbClr val="55BA58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		</a:t>
            </a:r>
            <a:r>
              <a:rPr lang="fr-FR" sz="2800" dirty="0" smtClean="0">
                <a:solidFill>
                  <a:schemeClr val="bg1"/>
                </a:solidFill>
              </a:rPr>
              <a:t>VERTIGO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20771" y="3489821"/>
            <a:ext cx="86154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b="1" dirty="0" smtClean="0">
                <a:latin typeface="Century Gothic" panose="020B0502020202020204" pitchFamily="34" charset="0"/>
              </a:rPr>
              <a:t>Store </a:t>
            </a:r>
            <a:r>
              <a:rPr lang="fr-FR" altLang="fr-FR" b="1" dirty="0">
                <a:latin typeface="Century Gothic" panose="020B0502020202020204" pitchFamily="34" charset="0"/>
              </a:rPr>
              <a:t>pour fenêtres, façade de véranda, lucarnes et baies vitrées.</a:t>
            </a:r>
          </a:p>
          <a:p>
            <a:pPr algn="ctr"/>
            <a:r>
              <a:rPr lang="fr-FR" altLang="fr-FR" b="1" dirty="0" smtClean="0">
                <a:latin typeface="Century Gothic" panose="020B0502020202020204" pitchFamily="34" charset="0"/>
              </a:rPr>
              <a:t>Châssis </a:t>
            </a:r>
            <a:r>
              <a:rPr lang="fr-FR" altLang="fr-FR" b="1" dirty="0">
                <a:latin typeface="Century Gothic" panose="020B0502020202020204" pitchFamily="34" charset="0"/>
              </a:rPr>
              <a:t>ouvrants, châssis fixes.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6607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210" y="-125036"/>
            <a:ext cx="4943864" cy="698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8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STORES VERTICAUX – VERTIGO  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84" y="855682"/>
            <a:ext cx="3476367" cy="246854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789" y="855681"/>
            <a:ext cx="3476367" cy="246854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84" y="3869819"/>
            <a:ext cx="3476367" cy="271623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789" y="3869819"/>
            <a:ext cx="3476367" cy="271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0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STORES VERTICAUX – VERTIGO  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1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8" y="1256798"/>
            <a:ext cx="5876924" cy="440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90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STORES VERTICAUX  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749104" y="2527278"/>
            <a:ext cx="5645791" cy="523220"/>
          </a:xfrm>
          <a:prstGeom prst="rect">
            <a:avLst/>
          </a:prstGeom>
          <a:solidFill>
            <a:srgbClr val="55BA58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		     </a:t>
            </a:r>
            <a:r>
              <a:rPr lang="fr-FR" sz="2800" dirty="0" smtClean="0">
                <a:solidFill>
                  <a:schemeClr val="bg1"/>
                </a:solidFill>
              </a:rPr>
              <a:t>BATEAU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20771" y="3489821"/>
            <a:ext cx="86154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altLang="fr-FR" sz="2800" b="1" dirty="0">
              <a:latin typeface="Century Gothic" panose="020B0502020202020204" pitchFamily="34" charset="0"/>
            </a:endParaRPr>
          </a:p>
          <a:p>
            <a:pPr algn="ctr"/>
            <a:r>
              <a:rPr lang="fr-FR" altLang="fr-FR" b="1" dirty="0">
                <a:latin typeface="Century Gothic" panose="020B0502020202020204" pitchFamily="34" charset="0"/>
              </a:rPr>
              <a:t>Store pour fenêtre, lucarne et baies vitrées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532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241" y="-65179"/>
            <a:ext cx="4691517" cy="692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5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STORES VERTICAUX – BATEAU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7" name="Picture 2" descr="2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581" y="1027113"/>
            <a:ext cx="6700838" cy="5003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99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STORES VERTICAUX  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749104" y="2527278"/>
            <a:ext cx="5645791" cy="523220"/>
          </a:xfrm>
          <a:prstGeom prst="rect">
            <a:avLst/>
          </a:prstGeom>
          <a:solidFill>
            <a:srgbClr val="55BA58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	 </a:t>
            </a:r>
            <a:r>
              <a:rPr lang="fr-FR" dirty="0" smtClean="0">
                <a:solidFill>
                  <a:schemeClr val="bg1"/>
                </a:solidFill>
              </a:rPr>
              <a:t>          </a:t>
            </a:r>
            <a:r>
              <a:rPr lang="fr-FR" sz="2800" dirty="0" smtClean="0">
                <a:solidFill>
                  <a:schemeClr val="bg1"/>
                </a:solidFill>
              </a:rPr>
              <a:t>GRAND ROULEAU 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20771" y="3489821"/>
            <a:ext cx="861549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2800" b="1" dirty="0" smtClean="0">
                <a:latin typeface="Century Gothic" panose="020B0502020202020204" pitchFamily="34" charset="0"/>
              </a:rPr>
              <a:t>Store </a:t>
            </a:r>
            <a:r>
              <a:rPr lang="fr-FR" altLang="fr-FR" sz="2800" b="1" dirty="0">
                <a:latin typeface="Century Gothic" panose="020B0502020202020204" pitchFamily="34" charset="0"/>
              </a:rPr>
              <a:t>pour dimensions importantes</a:t>
            </a:r>
            <a:r>
              <a:rPr lang="fr-FR" altLang="fr-FR" sz="2800" b="1" dirty="0">
                <a:latin typeface="Arial" panose="020B0604020202020204" pitchFamily="34" charset="0"/>
              </a:rPr>
              <a:t>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746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74747" y="2008438"/>
            <a:ext cx="3301963" cy="3276366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7197777" y="2480847"/>
            <a:ext cx="2973860" cy="2644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557201" y="1742642"/>
            <a:ext cx="430015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>
                <a:solidFill>
                  <a:schemeClr val="bg2">
                    <a:lumMod val="25000"/>
                  </a:schemeClr>
                </a:solidFill>
              </a:rPr>
              <a:t>Siège social et Usine de Fabrication</a:t>
            </a:r>
          </a:p>
          <a:p>
            <a:endParaRPr lang="fr-FR" sz="700" u="sng" dirty="0" smtClean="0">
              <a:solidFill>
                <a:srgbClr val="727271"/>
              </a:solidFill>
            </a:endParaRPr>
          </a:p>
          <a:p>
            <a:r>
              <a:rPr lang="fr-FR" sz="1600" dirty="0" smtClean="0">
                <a:solidFill>
                  <a:schemeClr val="bg2">
                    <a:lumMod val="50000"/>
                  </a:schemeClr>
                </a:solidFill>
              </a:rPr>
              <a:t>10, rue Farman – 11 300 LIMOUX</a:t>
            </a:r>
          </a:p>
          <a:p>
            <a:r>
              <a:rPr lang="fr-FR" sz="1600" dirty="0" smtClean="0">
                <a:solidFill>
                  <a:schemeClr val="bg2">
                    <a:lumMod val="50000"/>
                  </a:schemeClr>
                </a:solidFill>
              </a:rPr>
              <a:t>Tél : 04 68 74 79 79 </a:t>
            </a:r>
          </a:p>
          <a:p>
            <a:r>
              <a:rPr lang="fr-FR" sz="1600" dirty="0" smtClean="0">
                <a:solidFill>
                  <a:srgbClr val="55BA58"/>
                </a:solidFill>
              </a:rPr>
              <a:t>contact@reflexsol.com</a:t>
            </a:r>
          </a:p>
          <a:p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557201" y="3250747"/>
            <a:ext cx="481386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>
                <a:solidFill>
                  <a:schemeClr val="bg2">
                    <a:lumMod val="25000"/>
                  </a:schemeClr>
                </a:solidFill>
              </a:rPr>
              <a:t>Service commercial, marketing et administratif </a:t>
            </a:r>
          </a:p>
          <a:p>
            <a:endParaRPr lang="fr-FR" sz="700" u="sng" dirty="0" smtClean="0">
              <a:solidFill>
                <a:srgbClr val="727271"/>
              </a:solidFill>
            </a:endParaRPr>
          </a:p>
          <a:p>
            <a:r>
              <a:rPr lang="fr-FR" sz="1600" dirty="0" smtClean="0">
                <a:solidFill>
                  <a:schemeClr val="bg2">
                    <a:lumMod val="50000"/>
                  </a:schemeClr>
                </a:solidFill>
              </a:rPr>
              <a:t>2 rue de l’Ardèche – 78 200 BUCHELAY </a:t>
            </a:r>
          </a:p>
          <a:p>
            <a:r>
              <a:rPr lang="fr-FR" sz="1600" dirty="0" smtClean="0">
                <a:solidFill>
                  <a:schemeClr val="bg2">
                    <a:lumMod val="50000"/>
                  </a:schemeClr>
                </a:solidFill>
              </a:rPr>
              <a:t>Tél : 01 30 92 50 36 </a:t>
            </a:r>
          </a:p>
          <a:p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557200" y="4581158"/>
            <a:ext cx="4300151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>
                <a:solidFill>
                  <a:schemeClr val="bg2">
                    <a:lumMod val="25000"/>
                  </a:schemeClr>
                </a:solidFill>
              </a:rPr>
              <a:t>Agences commerciales</a:t>
            </a:r>
          </a:p>
          <a:p>
            <a:endParaRPr lang="fr-FR" sz="700" u="sng" dirty="0" smtClean="0">
              <a:solidFill>
                <a:srgbClr val="727271"/>
              </a:solidFill>
            </a:endParaRPr>
          </a:p>
          <a:p>
            <a:r>
              <a:rPr lang="fr-FR" sz="1600" dirty="0" smtClean="0">
                <a:solidFill>
                  <a:schemeClr val="bg2">
                    <a:lumMod val="50000"/>
                  </a:schemeClr>
                </a:solidFill>
              </a:rPr>
              <a:t>Rombas (57)</a:t>
            </a:r>
          </a:p>
          <a:p>
            <a:r>
              <a:rPr lang="fr-FR" sz="1600" dirty="0" smtClean="0">
                <a:solidFill>
                  <a:schemeClr val="bg2">
                    <a:lumMod val="50000"/>
                  </a:schemeClr>
                </a:solidFill>
              </a:rPr>
              <a:t>L’Isle d’Abeau (38)</a:t>
            </a:r>
          </a:p>
          <a:p>
            <a:r>
              <a:rPr lang="fr-FR" sz="1600" dirty="0" smtClean="0">
                <a:solidFill>
                  <a:schemeClr val="bg2">
                    <a:lumMod val="50000"/>
                  </a:schemeClr>
                </a:solidFill>
              </a:rPr>
              <a:t>Montauban (82)</a:t>
            </a:r>
          </a:p>
          <a:p>
            <a:r>
              <a:rPr lang="fr-FR" sz="1600" dirty="0" smtClean="0">
                <a:solidFill>
                  <a:schemeClr val="bg2">
                    <a:lumMod val="50000"/>
                  </a:schemeClr>
                </a:solidFill>
              </a:rPr>
              <a:t>Saint Laurent de la Plaine (49)</a:t>
            </a:r>
          </a:p>
          <a:p>
            <a:endParaRPr lang="fr-FR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7667" y="6434440"/>
            <a:ext cx="2099242" cy="340418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</a:rPr>
              <a:t>IMPLANTATION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43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905" y="0"/>
            <a:ext cx="48140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1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STORES VERTICAUX – GRAND ROULEAU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4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934017"/>
            <a:ext cx="3425826" cy="256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23" y="3705043"/>
            <a:ext cx="3428803" cy="2571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1" y="934017"/>
            <a:ext cx="4007867" cy="5342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261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STORES VERTICAUX  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749104" y="2527278"/>
            <a:ext cx="5645791" cy="523220"/>
          </a:xfrm>
          <a:prstGeom prst="rect">
            <a:avLst/>
          </a:prstGeom>
          <a:solidFill>
            <a:srgbClr val="55BA58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	</a:t>
            </a:r>
            <a:r>
              <a:rPr lang="fr-FR" dirty="0" smtClean="0">
                <a:solidFill>
                  <a:schemeClr val="bg1"/>
                </a:solidFill>
              </a:rPr>
              <a:t>            </a:t>
            </a:r>
            <a:r>
              <a:rPr lang="fr-FR" sz="2800" dirty="0" smtClean="0">
                <a:solidFill>
                  <a:schemeClr val="bg1"/>
                </a:solidFill>
              </a:rPr>
              <a:t>RIDEAU THERMIQUE 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20771" y="3489821"/>
            <a:ext cx="861549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2800" b="1" dirty="0" smtClean="0">
                <a:latin typeface="Century Gothic" panose="020B0502020202020204" pitchFamily="34" charset="0"/>
              </a:rPr>
              <a:t>Store </a:t>
            </a:r>
            <a:r>
              <a:rPr lang="fr-FR" altLang="fr-FR" sz="2800" b="1" dirty="0">
                <a:latin typeface="Century Gothic" panose="020B0502020202020204" pitchFamily="34" charset="0"/>
              </a:rPr>
              <a:t>pour façade de vérandas, baies vitrées et châssis coulissants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038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STORES VERTICAUX – RIDEAU THERMIQUE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76" y="1735073"/>
            <a:ext cx="3897899" cy="294090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610" y="1735073"/>
            <a:ext cx="3921211" cy="294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6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STORES VERTICAUX  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749104" y="2527278"/>
            <a:ext cx="5645791" cy="523220"/>
          </a:xfrm>
          <a:prstGeom prst="rect">
            <a:avLst/>
          </a:prstGeom>
          <a:solidFill>
            <a:srgbClr val="55BA58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	</a:t>
            </a:r>
            <a:r>
              <a:rPr lang="fr-FR" dirty="0" smtClean="0">
                <a:solidFill>
                  <a:schemeClr val="bg1"/>
                </a:solidFill>
              </a:rPr>
              <a:t>            </a:t>
            </a:r>
            <a:r>
              <a:rPr lang="fr-FR" sz="2800" dirty="0" smtClean="0">
                <a:solidFill>
                  <a:schemeClr val="bg1"/>
                </a:solidFill>
              </a:rPr>
              <a:t>PAROIS JAPONAISES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58921" y="3556496"/>
            <a:ext cx="8615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b="1" dirty="0">
                <a:latin typeface="Century Gothic" panose="020B0502020202020204" pitchFamily="34" charset="0"/>
              </a:rPr>
              <a:t>Store pour façade de vérandas, baies vitrées et châssis coulissants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741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397" y="-39018"/>
            <a:ext cx="4877836" cy="689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9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STORES VERTICAUX – PAROIS JAPONAISES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" name="Picture 3" descr="18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006" y="624412"/>
            <a:ext cx="4477987" cy="297353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006" y="3699139"/>
            <a:ext cx="4488736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STORES </a:t>
            </a:r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VERTICAUX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749104" y="2527278"/>
            <a:ext cx="5645791" cy="523220"/>
          </a:xfrm>
          <a:prstGeom prst="rect">
            <a:avLst/>
          </a:prstGeom>
          <a:solidFill>
            <a:srgbClr val="55BA58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	</a:t>
            </a:r>
            <a:r>
              <a:rPr lang="fr-FR" dirty="0" smtClean="0">
                <a:solidFill>
                  <a:schemeClr val="bg1"/>
                </a:solidFill>
              </a:rPr>
              <a:t>                   </a:t>
            </a:r>
            <a:r>
              <a:rPr lang="fr-FR" sz="2800" dirty="0" smtClean="0">
                <a:solidFill>
                  <a:schemeClr val="bg1"/>
                </a:solidFill>
              </a:rPr>
              <a:t>VERTINOX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64252" y="3515307"/>
            <a:ext cx="8615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Store enrouleur à tirage </a:t>
            </a:r>
            <a:r>
              <a:rPr lang="fr-FR" dirty="0" smtClean="0"/>
              <a:t>direct, discret</a:t>
            </a:r>
            <a:r>
              <a:rPr lang="fr-FR" dirty="0"/>
              <a:t>, élégant et </a:t>
            </a:r>
            <a:r>
              <a:rPr lang="fr-FR" dirty="0" smtClean="0"/>
              <a:t>fonctionnel pour </a:t>
            </a:r>
            <a:r>
              <a:rPr lang="fr-FR" dirty="0"/>
              <a:t>une protection simple à </a:t>
            </a:r>
            <a:r>
              <a:rPr lang="fr-FR" dirty="0" smtClean="0"/>
              <a:t>poser</a:t>
            </a:r>
            <a:endParaRPr lang="fr-FR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20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252" y="0"/>
            <a:ext cx="4783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3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STORES </a:t>
            </a:r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VERTICAUX</a:t>
            </a:r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– VERTINOX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31" y="2090825"/>
            <a:ext cx="3787310" cy="33189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669" y="2090825"/>
            <a:ext cx="2807226" cy="331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7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bg1"/>
                </a:solidFill>
              </a:rPr>
              <a:t>USINE DE FABRICATION 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1026" name="A38752BC-4054-465B-8AF6-5B29FBFD93C0" descr="image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1819"/>
            <a:ext cx="6139682" cy="596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551828" y="2742592"/>
            <a:ext cx="35323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1 500 m² de surface de production  et de stockage </a:t>
            </a:r>
          </a:p>
          <a:p>
            <a:r>
              <a:rPr lang="fr-FR" sz="2400" dirty="0" smtClean="0"/>
              <a:t>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15195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STORES DE TOITURE </a:t>
            </a:r>
            <a:endParaRPr lang="fr-FR" sz="2800" dirty="0">
              <a:ln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749104" y="2527278"/>
            <a:ext cx="5645791" cy="523220"/>
          </a:xfrm>
          <a:prstGeom prst="rect">
            <a:avLst/>
          </a:prstGeom>
          <a:solidFill>
            <a:srgbClr val="55BA58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prstClr val="white"/>
                </a:solidFill>
              </a:rPr>
              <a:t>	</a:t>
            </a:r>
            <a:r>
              <a:rPr lang="fr-FR" dirty="0" smtClean="0">
                <a:solidFill>
                  <a:prstClr val="white"/>
                </a:solidFill>
              </a:rPr>
              <a:t>           	 </a:t>
            </a:r>
            <a:r>
              <a:rPr lang="fr-FR" sz="2800" dirty="0" smtClean="0">
                <a:solidFill>
                  <a:prstClr val="white"/>
                </a:solidFill>
              </a:rPr>
              <a:t>EQUINOXE </a:t>
            </a:r>
            <a:endParaRPr lang="fr-FR" sz="2800" dirty="0">
              <a:solidFill>
                <a:prstClr val="white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20771" y="3489821"/>
            <a:ext cx="861549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28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Store </a:t>
            </a:r>
            <a:r>
              <a:rPr lang="fr-FR" altLang="fr-FR" sz="2800" b="1" dirty="0">
                <a:solidFill>
                  <a:prstClr val="black"/>
                </a:solidFill>
                <a:latin typeface="Century Gothic" panose="020B0502020202020204" pitchFamily="34" charset="0"/>
              </a:rPr>
              <a:t>pour fenêtre de toit </a:t>
            </a:r>
          </a:p>
          <a:p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2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sz="2800" dirty="0">
              <a:ln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906" y="-128338"/>
            <a:ext cx="4932103" cy="698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6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STORES DE TOITURE – EQUINOXE</a:t>
            </a:r>
            <a:endParaRPr lang="fr-FR" sz="2800" dirty="0">
              <a:ln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1983" y="1116013"/>
            <a:ext cx="3440032" cy="5165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53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STORES DE TOITURE  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749104" y="2527278"/>
            <a:ext cx="5645791" cy="523220"/>
          </a:xfrm>
          <a:prstGeom prst="rect">
            <a:avLst/>
          </a:prstGeom>
          <a:solidFill>
            <a:srgbClr val="55BA58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		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     </a:t>
            </a:r>
            <a:r>
              <a:rPr lang="fr-FR" sz="2800" dirty="0" smtClean="0">
                <a:solidFill>
                  <a:schemeClr val="bg1"/>
                </a:solidFill>
              </a:rPr>
              <a:t>EVADA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20771" y="3423918"/>
            <a:ext cx="8615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b="1" dirty="0" smtClean="0">
                <a:latin typeface="Century Gothic" panose="020B0502020202020204" pitchFamily="34" charset="0"/>
              </a:rPr>
              <a:t>Store </a:t>
            </a:r>
            <a:r>
              <a:rPr lang="fr-FR" altLang="fr-FR" b="1" dirty="0">
                <a:latin typeface="Century Gothic" panose="020B0502020202020204" pitchFamily="34" charset="0"/>
              </a:rPr>
              <a:t>pour véranda en aluminium ou toiture plate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479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019" y="-14718"/>
            <a:ext cx="4850360" cy="686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9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STORES DE TOITURE – EVADA 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7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210" y="989092"/>
            <a:ext cx="5168942" cy="5032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758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STORES DE TOITURE – EVADA 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146" y="873211"/>
            <a:ext cx="3753708" cy="563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1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STORES DE TOITURE – EVADA 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4" name="Picture 5" descr="254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284" y="1265965"/>
            <a:ext cx="6456749" cy="437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15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STORES DE TOITURE – EVADA 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" name="Picture 6" descr="19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094" y="749643"/>
            <a:ext cx="4482237" cy="276885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19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094" y="3863546"/>
            <a:ext cx="4481826" cy="279605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35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STORES DE TOITURE  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749104" y="2527278"/>
            <a:ext cx="5645791" cy="523220"/>
          </a:xfrm>
          <a:prstGeom prst="rect">
            <a:avLst/>
          </a:prstGeom>
          <a:solidFill>
            <a:srgbClr val="55BA58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		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     </a:t>
            </a:r>
            <a:r>
              <a:rPr lang="fr-FR" sz="2800" dirty="0" smtClean="0">
                <a:solidFill>
                  <a:schemeClr val="bg1"/>
                </a:solidFill>
              </a:rPr>
              <a:t>SOLARIA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20771" y="3423918"/>
            <a:ext cx="861549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altLang="fr-FR" sz="2800" b="1" dirty="0">
              <a:latin typeface="Century Gothic" panose="020B0502020202020204" pitchFamily="34" charset="0"/>
            </a:endParaRPr>
          </a:p>
          <a:p>
            <a:pPr algn="ctr"/>
            <a:r>
              <a:rPr lang="fr-FR" altLang="fr-FR" b="1" dirty="0">
                <a:latin typeface="Century Gothic" panose="020B0502020202020204" pitchFamily="34" charset="0"/>
              </a:rPr>
              <a:t>Store pour véranda en aluminium, toiture épine et verrière de grande dimension.</a:t>
            </a:r>
          </a:p>
          <a:p>
            <a:pPr algn="ctr"/>
            <a:endParaRPr lang="fr-FR" altLang="fr-FR" b="1" dirty="0">
              <a:latin typeface="Century Gothic" panose="020B0502020202020204" pitchFamily="34" charset="0"/>
            </a:endParaRPr>
          </a:p>
          <a:p>
            <a:pPr algn="ctr"/>
            <a:r>
              <a:rPr lang="fr-FR" altLang="fr-FR" sz="1600" b="1" dirty="0">
                <a:latin typeface="Century Gothic" panose="020B0502020202020204" pitchFamily="34" charset="0"/>
              </a:rPr>
              <a:t>Utilisateur recherchant une protection solaire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821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/>
          <p:cNvSpPr txBox="1"/>
          <p:nvPr/>
        </p:nvSpPr>
        <p:spPr>
          <a:xfrm>
            <a:off x="7197777" y="2480847"/>
            <a:ext cx="2973860" cy="2644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631340" y="2153451"/>
            <a:ext cx="4300151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>
                <a:solidFill>
                  <a:schemeClr val="bg2">
                    <a:lumMod val="25000"/>
                  </a:schemeClr>
                </a:solidFill>
              </a:rPr>
              <a:t>Réseaux de distribution :</a:t>
            </a:r>
          </a:p>
          <a:p>
            <a:endParaRPr lang="fr-FR" sz="900" u="sng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 dirty="0" smtClean="0">
                <a:solidFill>
                  <a:schemeClr val="bg2">
                    <a:lumMod val="50000"/>
                  </a:schemeClr>
                </a:solidFill>
              </a:rPr>
              <a:t>Vérandalistes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 dirty="0" smtClean="0">
                <a:solidFill>
                  <a:schemeClr val="bg2">
                    <a:lumMod val="50000"/>
                  </a:schemeClr>
                </a:solidFill>
              </a:rPr>
              <a:t>Storistes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 dirty="0" smtClean="0">
                <a:solidFill>
                  <a:schemeClr val="bg2">
                    <a:lumMod val="50000"/>
                  </a:schemeClr>
                </a:solidFill>
              </a:rPr>
              <a:t>Menuisiers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 dirty="0" smtClean="0">
                <a:solidFill>
                  <a:schemeClr val="bg2">
                    <a:lumMod val="50000"/>
                  </a:schemeClr>
                </a:solidFill>
              </a:rPr>
              <a:t>Miroitiers</a:t>
            </a:r>
          </a:p>
          <a:p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631340" y="4362447"/>
            <a:ext cx="43001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2">
                    <a:lumMod val="25000"/>
                  </a:schemeClr>
                </a:solidFill>
              </a:rPr>
              <a:t>Plus de 800 distributeurs réguliers </a:t>
            </a:r>
          </a:p>
          <a:p>
            <a:endParaRPr lang="fr-FR" sz="1600" dirty="0">
              <a:solidFill>
                <a:schemeClr val="bg2">
                  <a:lumMod val="25000"/>
                </a:schemeClr>
              </a:solidFill>
            </a:endParaRPr>
          </a:p>
          <a:p>
            <a:endParaRPr lang="fr-FR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667" y="6434440"/>
            <a:ext cx="2099242" cy="34041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RESEAU DE DISTRIBUTION NATIONAL</a:t>
            </a:r>
            <a:endParaRPr lang="fr-FR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157" y="2141991"/>
            <a:ext cx="3257550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22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318" y="-182063"/>
            <a:ext cx="4989364" cy="704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3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STORES DE TOITURE – SOLARIA 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7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27" y="758252"/>
            <a:ext cx="3679971" cy="240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826" y="3931992"/>
            <a:ext cx="3679971" cy="240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64512" y="758252"/>
            <a:ext cx="3412545" cy="240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6889" y="3931992"/>
            <a:ext cx="3412546" cy="240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74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STORES DE TOITURE – SOLARIA 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6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317" y="1178011"/>
            <a:ext cx="7187366" cy="4790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592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STORES DE TOITURE  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905621" y="2461375"/>
            <a:ext cx="5645791" cy="523220"/>
          </a:xfrm>
          <a:prstGeom prst="rect">
            <a:avLst/>
          </a:prstGeom>
          <a:solidFill>
            <a:srgbClr val="55BA58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		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     </a:t>
            </a:r>
            <a:r>
              <a:rPr lang="fr-FR" sz="2800" dirty="0" smtClean="0">
                <a:solidFill>
                  <a:schemeClr val="bg1"/>
                </a:solidFill>
              </a:rPr>
              <a:t>TRISOLA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20771" y="3423918"/>
            <a:ext cx="86154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b="1" dirty="0" smtClean="0">
                <a:latin typeface="Century Gothic" panose="020B0502020202020204" pitchFamily="34" charset="0"/>
              </a:rPr>
              <a:t>Store </a:t>
            </a:r>
            <a:r>
              <a:rPr lang="fr-FR" altLang="fr-FR" b="1" dirty="0">
                <a:latin typeface="Century Gothic" panose="020B0502020202020204" pitchFamily="34" charset="0"/>
              </a:rPr>
              <a:t>pour véranda en aluminium, toiture épine et verrière de grande dimension.</a:t>
            </a:r>
          </a:p>
          <a:p>
            <a:pPr algn="ctr"/>
            <a:endParaRPr lang="fr-FR" altLang="fr-FR" b="1" dirty="0">
              <a:latin typeface="Century Gothic" panose="020B0502020202020204" pitchFamily="34" charset="0"/>
            </a:endParaRPr>
          </a:p>
          <a:p>
            <a:pPr algn="ctr"/>
            <a:r>
              <a:rPr lang="fr-FR" altLang="fr-FR" b="1" dirty="0">
                <a:latin typeface="Century Gothic" panose="020B0502020202020204" pitchFamily="34" charset="0"/>
              </a:rPr>
              <a:t>Utilisateur recherchant une protection solaire et une isolation thermique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951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STORES DE TOITURE – TRISOLA 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2616" y="2075726"/>
            <a:ext cx="4273208" cy="28605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420" y="2075726"/>
            <a:ext cx="4273208" cy="28605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65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STORES DE TOITURE  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905621" y="2461375"/>
            <a:ext cx="5645791" cy="523220"/>
          </a:xfrm>
          <a:prstGeom prst="rect">
            <a:avLst/>
          </a:prstGeom>
          <a:solidFill>
            <a:srgbClr val="55BA58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		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     </a:t>
            </a:r>
            <a:r>
              <a:rPr lang="fr-FR" sz="2800" dirty="0" smtClean="0">
                <a:solidFill>
                  <a:schemeClr val="bg1"/>
                </a:solidFill>
              </a:rPr>
              <a:t>VEGA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20771" y="3423918"/>
            <a:ext cx="861549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altLang="fr-FR" sz="2800" b="1" dirty="0">
              <a:latin typeface="Century Gothic" panose="020B0502020202020204" pitchFamily="34" charset="0"/>
            </a:endParaRPr>
          </a:p>
          <a:p>
            <a:pPr algn="ctr"/>
            <a:r>
              <a:rPr lang="fr-FR" altLang="fr-FR" b="1" dirty="0">
                <a:latin typeface="Century Gothic" panose="020B0502020202020204" pitchFamily="34" charset="0"/>
              </a:rPr>
              <a:t>Store enrouleur de toiture pour véranda bois et en aluminium avec chevrons tubulaires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395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450" y="0"/>
            <a:ext cx="48690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2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STORES DE TOITURE – VEGA 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97" y="1093633"/>
            <a:ext cx="3414498" cy="5122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572" y="1093633"/>
            <a:ext cx="3414499" cy="5122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36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STORES DE TOITURE – VEGA 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7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08" y="1930401"/>
            <a:ext cx="4082306" cy="306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698" y="1263136"/>
            <a:ext cx="3825737" cy="51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674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STORES DE TOITURE  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905621" y="2551991"/>
            <a:ext cx="5645791" cy="523220"/>
          </a:xfrm>
          <a:prstGeom prst="rect">
            <a:avLst/>
          </a:prstGeom>
          <a:solidFill>
            <a:srgbClr val="55BA58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		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     </a:t>
            </a:r>
            <a:r>
              <a:rPr lang="fr-FR" sz="2800" dirty="0" smtClean="0">
                <a:solidFill>
                  <a:schemeClr val="bg1"/>
                </a:solidFill>
              </a:rPr>
              <a:t>OASIS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20771" y="3423918"/>
            <a:ext cx="861549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b="1" dirty="0" smtClean="0">
                <a:latin typeface="Century Gothic" panose="020B0502020202020204" pitchFamily="34" charset="0"/>
              </a:rPr>
              <a:t>Store </a:t>
            </a:r>
            <a:r>
              <a:rPr lang="fr-FR" altLang="fr-FR" b="1" dirty="0">
                <a:latin typeface="Century Gothic" panose="020B0502020202020204" pitchFamily="34" charset="0"/>
              </a:rPr>
              <a:t>pour véranda bois et en aluminium avec chevrons tubulaires.</a:t>
            </a:r>
          </a:p>
          <a:p>
            <a:pPr algn="ctr"/>
            <a:endParaRPr lang="fr-FR" altLang="fr-FR" b="1" dirty="0">
              <a:latin typeface="Century Gothic" panose="020B0502020202020204" pitchFamily="34" charset="0"/>
            </a:endParaRPr>
          </a:p>
          <a:p>
            <a:pPr algn="ctr"/>
            <a:r>
              <a:rPr lang="fr-FR" altLang="fr-FR" b="1" dirty="0">
                <a:latin typeface="Century Gothic" panose="020B0502020202020204" pitchFamily="34" charset="0"/>
              </a:rPr>
              <a:t>Utilisateur recherchant une protection solaire </a:t>
            </a:r>
          </a:p>
          <a:p>
            <a:pPr algn="ctr"/>
            <a:endParaRPr lang="fr-FR" altLang="fr-FR" sz="2800" b="1" dirty="0">
              <a:latin typeface="Century Gothic" panose="020B0502020202020204" pitchFamily="34" charset="0"/>
            </a:endParaRPr>
          </a:p>
          <a:p>
            <a:pPr algn="ctr"/>
            <a:r>
              <a:rPr lang="fr-FR" altLang="fr-FR" b="1" dirty="0" smtClean="0">
                <a:latin typeface="Century Gothic" panose="020B0502020202020204" pitchFamily="34" charset="0"/>
              </a:rPr>
              <a:t> </a:t>
            </a:r>
            <a:endParaRPr lang="fr-FR" altLang="fr-FR" b="1" dirty="0">
              <a:latin typeface="Century Gothic" panose="020B0502020202020204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288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/>
          <p:cNvSpPr txBox="1"/>
          <p:nvPr/>
        </p:nvSpPr>
        <p:spPr>
          <a:xfrm>
            <a:off x="7197777" y="2480847"/>
            <a:ext cx="2973860" cy="2644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UNE EQUIPE DYNAMIQUE </a:t>
            </a:r>
            <a:endParaRPr lang="fr-FR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8" name="Group 110"/>
          <p:cNvGrpSpPr>
            <a:grpSpLocks/>
          </p:cNvGrpSpPr>
          <p:nvPr/>
        </p:nvGrpSpPr>
        <p:grpSpPr bwMode="auto">
          <a:xfrm>
            <a:off x="342578" y="1590207"/>
            <a:ext cx="6463123" cy="3042587"/>
            <a:chOff x="276" y="1222"/>
            <a:chExt cx="5101" cy="2308"/>
          </a:xfrm>
        </p:grpSpPr>
        <p:sp>
          <p:nvSpPr>
            <p:cNvPr id="9" name="Rectangle 64"/>
            <p:cNvSpPr>
              <a:spLocks noChangeArrowheads="1"/>
            </p:cNvSpPr>
            <p:nvPr/>
          </p:nvSpPr>
          <p:spPr bwMode="auto">
            <a:xfrm>
              <a:off x="2932" y="2026"/>
              <a:ext cx="993" cy="34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74" tIns="4887" rIns="9774" bIns="4887" anchor="ctr"/>
            <a:lstStyle>
              <a:lvl1pPr defTabSz="422275"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1pPr>
              <a:lvl2pPr marL="742950" indent="-285750" defTabSz="422275"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2pPr>
              <a:lvl3pPr marL="1143000" indent="-228600" defTabSz="422275"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3pPr>
              <a:lvl4pPr marL="1600200" indent="-228600" defTabSz="422275"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4pPr>
              <a:lvl5pPr marL="2057400" indent="-228600" defTabSz="422275"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5pPr>
              <a:lvl6pPr marL="2514600" indent="-228600" defTabSz="422275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6pPr>
              <a:lvl7pPr marL="2971800" indent="-228600" defTabSz="422275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7pPr>
              <a:lvl8pPr marL="3429000" indent="-228600" defTabSz="422275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8pPr>
              <a:lvl9pPr marL="3886200" indent="-228600" defTabSz="422275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9pPr>
            </a:lstStyle>
            <a:p>
              <a:pPr algn="ctr" eaLnBrk="1" hangingPunct="1"/>
              <a:r>
                <a:rPr lang="fr-FR" altLang="fr-FR" sz="1000" b="1" dirty="0">
                  <a:latin typeface="Century Gothic" panose="020B0502020202020204" pitchFamily="34" charset="0"/>
                </a:rPr>
                <a:t>Isabelle LOMBARDI</a:t>
              </a:r>
            </a:p>
            <a:p>
              <a:pPr algn="ctr" eaLnBrk="1" hangingPunct="1"/>
              <a:r>
                <a:rPr lang="fr-FR" altLang="fr-FR" sz="900" dirty="0" smtClean="0">
                  <a:latin typeface="Century Gothic" panose="020B0502020202020204" pitchFamily="34" charset="0"/>
                </a:rPr>
                <a:t>Ass. </a:t>
              </a:r>
              <a:r>
                <a:rPr lang="fr-FR" altLang="fr-FR" sz="900" dirty="0">
                  <a:latin typeface="Century Gothic" panose="020B0502020202020204" pitchFamily="34" charset="0"/>
                </a:rPr>
                <a:t>Commerciale</a:t>
              </a:r>
            </a:p>
          </p:txBody>
        </p:sp>
        <p:sp>
          <p:nvSpPr>
            <p:cNvPr id="10" name="Rectangle 66"/>
            <p:cNvSpPr>
              <a:spLocks noChangeArrowheads="1"/>
            </p:cNvSpPr>
            <p:nvPr/>
          </p:nvSpPr>
          <p:spPr bwMode="auto">
            <a:xfrm>
              <a:off x="4196" y="3100"/>
              <a:ext cx="1181" cy="42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74" tIns="4887" rIns="9774" bIns="4887" anchor="ctr"/>
            <a:lstStyle>
              <a:lvl1pPr defTabSz="422275"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1pPr>
              <a:lvl2pPr marL="742950" indent="-285750" defTabSz="422275"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2pPr>
              <a:lvl3pPr marL="1143000" indent="-228600" defTabSz="422275"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3pPr>
              <a:lvl4pPr marL="1600200" indent="-228600" defTabSz="422275"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4pPr>
              <a:lvl5pPr marL="2057400" indent="-228600" defTabSz="422275"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5pPr>
              <a:lvl6pPr marL="2514600" indent="-228600" defTabSz="422275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6pPr>
              <a:lvl7pPr marL="2971800" indent="-228600" defTabSz="422275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7pPr>
              <a:lvl8pPr marL="3429000" indent="-228600" defTabSz="422275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8pPr>
              <a:lvl9pPr marL="3886200" indent="-228600" defTabSz="422275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9pPr>
            </a:lstStyle>
            <a:p>
              <a:pPr algn="ctr" eaLnBrk="1" hangingPunct="1"/>
              <a:r>
                <a:rPr lang="fr-FR" altLang="fr-FR" sz="1000" b="1" dirty="0">
                  <a:latin typeface="Century Gothic" panose="020B0502020202020204" pitchFamily="34" charset="0"/>
                </a:rPr>
                <a:t>Christophe JOLIVET</a:t>
              </a:r>
            </a:p>
            <a:p>
              <a:pPr algn="ctr" eaLnBrk="1" hangingPunct="1"/>
              <a:r>
                <a:rPr lang="fr-FR" altLang="fr-FR" sz="900" dirty="0">
                  <a:latin typeface="Century Gothic" panose="020B0502020202020204" pitchFamily="34" charset="0"/>
                </a:rPr>
                <a:t>Région Nord Ouest</a:t>
              </a:r>
              <a:endParaRPr lang="fr-FR" altLang="fr-FR" sz="900" u="sng" dirty="0">
                <a:solidFill>
                  <a:schemeClr val="accent2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" name="Rectangle 67"/>
            <p:cNvSpPr>
              <a:spLocks noChangeArrowheads="1"/>
            </p:cNvSpPr>
            <p:nvPr/>
          </p:nvSpPr>
          <p:spPr bwMode="auto">
            <a:xfrm>
              <a:off x="1582" y="3126"/>
              <a:ext cx="1261" cy="40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74" tIns="4887" rIns="9774" bIns="4887" anchor="ctr"/>
            <a:lstStyle>
              <a:lvl1pPr defTabSz="422275"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1pPr>
              <a:lvl2pPr marL="742950" indent="-285750" defTabSz="422275"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2pPr>
              <a:lvl3pPr marL="1143000" indent="-228600" defTabSz="422275"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3pPr>
              <a:lvl4pPr marL="1600200" indent="-228600" defTabSz="422275"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4pPr>
              <a:lvl5pPr marL="2057400" indent="-228600" defTabSz="422275"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5pPr>
              <a:lvl6pPr marL="2514600" indent="-228600" defTabSz="422275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6pPr>
              <a:lvl7pPr marL="2971800" indent="-228600" defTabSz="422275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7pPr>
              <a:lvl8pPr marL="3429000" indent="-228600" defTabSz="422275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8pPr>
              <a:lvl9pPr marL="3886200" indent="-228600" defTabSz="422275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9pPr>
            </a:lstStyle>
            <a:p>
              <a:pPr algn="ctr" eaLnBrk="1" hangingPunct="1"/>
              <a:r>
                <a:rPr lang="fr-FR" altLang="fr-FR" sz="1000" b="1" dirty="0">
                  <a:latin typeface="Century Gothic" panose="020B0502020202020204" pitchFamily="34" charset="0"/>
                </a:rPr>
                <a:t>Eric SURGOT</a:t>
              </a:r>
            </a:p>
            <a:p>
              <a:pPr algn="ctr" eaLnBrk="1" hangingPunct="1"/>
              <a:r>
                <a:rPr lang="fr-FR" altLang="fr-FR" sz="900" dirty="0">
                  <a:latin typeface="Century Gothic" panose="020B0502020202020204" pitchFamily="34" charset="0"/>
                </a:rPr>
                <a:t>Région Sud Est – </a:t>
              </a:r>
              <a:endParaRPr lang="fr-FR" altLang="fr-FR" sz="900" dirty="0" smtClean="0">
                <a:latin typeface="Century Gothic" panose="020B0502020202020204" pitchFamily="34" charset="0"/>
              </a:endParaRPr>
            </a:p>
            <a:p>
              <a:pPr algn="ctr" eaLnBrk="1" hangingPunct="1"/>
              <a:r>
                <a:rPr lang="fr-FR" altLang="fr-FR" sz="900" dirty="0" smtClean="0">
                  <a:latin typeface="Century Gothic" panose="020B0502020202020204" pitchFamily="34" charset="0"/>
                </a:rPr>
                <a:t>Rhône </a:t>
              </a:r>
              <a:r>
                <a:rPr lang="fr-FR" altLang="fr-FR" sz="900" dirty="0">
                  <a:latin typeface="Century Gothic" panose="020B0502020202020204" pitchFamily="34" charset="0"/>
                </a:rPr>
                <a:t>Alpes</a:t>
              </a:r>
            </a:p>
          </p:txBody>
        </p:sp>
        <p:sp>
          <p:nvSpPr>
            <p:cNvPr id="12" name="Rectangle 72"/>
            <p:cNvSpPr>
              <a:spLocks noChangeArrowheads="1"/>
            </p:cNvSpPr>
            <p:nvPr/>
          </p:nvSpPr>
          <p:spPr bwMode="auto">
            <a:xfrm>
              <a:off x="3130" y="1238"/>
              <a:ext cx="1422" cy="36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682" tIns="22841" rIns="45682" bIns="22841" anchor="ctr">
              <a:spAutoFit/>
            </a:bodyPr>
            <a:lstStyle>
              <a:lvl1pPr defTabSz="457200"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1pPr>
              <a:lvl2pPr marL="742950" indent="-285750" defTabSz="457200"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2pPr>
              <a:lvl3pPr marL="1143000" indent="-228600" defTabSz="457200"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3pPr>
              <a:lvl4pPr marL="1600200" indent="-228600" defTabSz="457200"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4pPr>
              <a:lvl5pPr marL="2057400" indent="-228600" defTabSz="457200"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9pPr>
            </a:lstStyle>
            <a:p>
              <a:pPr algn="ctr" eaLnBrk="1" hangingPunct="1"/>
              <a:r>
                <a:rPr lang="fr-FR" altLang="fr-FR" sz="1000" b="1" dirty="0">
                  <a:latin typeface="Century Gothic" panose="020B0502020202020204" pitchFamily="34" charset="0"/>
                </a:rPr>
                <a:t>Fabien LACHAMBRE</a:t>
              </a:r>
            </a:p>
            <a:p>
              <a:pPr algn="ctr" eaLnBrk="1" hangingPunct="1"/>
              <a:r>
                <a:rPr lang="fr-FR" altLang="fr-FR" sz="900" dirty="0">
                  <a:latin typeface="Century Gothic" panose="020B0502020202020204" pitchFamily="34" charset="0"/>
                </a:rPr>
                <a:t>Cogérant / </a:t>
              </a:r>
              <a:r>
                <a:rPr lang="fr-FR" altLang="fr-FR" sz="900" dirty="0" smtClean="0">
                  <a:latin typeface="Century Gothic" panose="020B0502020202020204" pitchFamily="34" charset="0"/>
                </a:rPr>
                <a:t>Resp. </a:t>
              </a:r>
              <a:r>
                <a:rPr lang="fr-FR" altLang="fr-FR" sz="900" dirty="0">
                  <a:latin typeface="Century Gothic" panose="020B0502020202020204" pitchFamily="34" charset="0"/>
                </a:rPr>
                <a:t>des Ventes</a:t>
              </a:r>
            </a:p>
            <a:p>
              <a:pPr algn="ctr" eaLnBrk="1" hangingPunct="1"/>
              <a:r>
                <a:rPr lang="fr-FR" altLang="fr-FR" sz="900" dirty="0" smtClean="0">
                  <a:latin typeface="Century Gothic" panose="020B0502020202020204" pitchFamily="34" charset="0"/>
                </a:rPr>
                <a:t>Resp. </a:t>
              </a:r>
              <a:r>
                <a:rPr lang="fr-FR" altLang="fr-FR" sz="900" dirty="0">
                  <a:latin typeface="Century Gothic" panose="020B0502020202020204" pitchFamily="34" charset="0"/>
                </a:rPr>
                <a:t>Région IDF / Nord</a:t>
              </a:r>
            </a:p>
          </p:txBody>
        </p:sp>
        <p:sp>
          <p:nvSpPr>
            <p:cNvPr id="13" name="Rectangle 87"/>
            <p:cNvSpPr>
              <a:spLocks noChangeArrowheads="1"/>
            </p:cNvSpPr>
            <p:nvPr/>
          </p:nvSpPr>
          <p:spPr bwMode="auto">
            <a:xfrm>
              <a:off x="2932" y="3110"/>
              <a:ext cx="1208" cy="4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74" tIns="4887" rIns="9774" bIns="4887" anchor="ctr"/>
            <a:lstStyle>
              <a:lvl1pPr defTabSz="422275"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1pPr>
              <a:lvl2pPr marL="742950" indent="-285750" defTabSz="422275"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2pPr>
              <a:lvl3pPr marL="1143000" indent="-228600" defTabSz="422275"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3pPr>
              <a:lvl4pPr marL="1600200" indent="-228600" defTabSz="422275"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4pPr>
              <a:lvl5pPr marL="2057400" indent="-228600" defTabSz="422275"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5pPr>
              <a:lvl6pPr marL="2514600" indent="-228600" defTabSz="422275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6pPr>
              <a:lvl7pPr marL="2971800" indent="-228600" defTabSz="422275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7pPr>
              <a:lvl8pPr marL="3429000" indent="-228600" defTabSz="422275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8pPr>
              <a:lvl9pPr marL="3886200" indent="-228600" defTabSz="422275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9pPr>
            </a:lstStyle>
            <a:p>
              <a:pPr algn="ctr" eaLnBrk="1" hangingPunct="1"/>
              <a:r>
                <a:rPr lang="fr-FR" altLang="fr-FR" sz="1000" b="1" dirty="0">
                  <a:latin typeface="Century Gothic" panose="020B0502020202020204" pitchFamily="34" charset="0"/>
                </a:rPr>
                <a:t>Lydie CIRCELLI</a:t>
              </a:r>
            </a:p>
            <a:p>
              <a:pPr algn="ctr" eaLnBrk="1" hangingPunct="1"/>
              <a:r>
                <a:rPr lang="fr-FR" altLang="fr-FR" sz="900" dirty="0">
                  <a:latin typeface="Century Gothic" panose="020B0502020202020204" pitchFamily="34" charset="0"/>
                </a:rPr>
                <a:t>Région Sud Ouest</a:t>
              </a:r>
            </a:p>
          </p:txBody>
        </p:sp>
        <p:sp>
          <p:nvSpPr>
            <p:cNvPr id="14" name="Rectangle 88"/>
            <p:cNvSpPr>
              <a:spLocks noChangeArrowheads="1"/>
            </p:cNvSpPr>
            <p:nvPr/>
          </p:nvSpPr>
          <p:spPr bwMode="auto">
            <a:xfrm>
              <a:off x="1098" y="1222"/>
              <a:ext cx="1527" cy="39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682" tIns="22841" rIns="45682" bIns="22841" anchor="ctr"/>
            <a:lstStyle>
              <a:lvl1pPr defTabSz="457200"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1pPr>
              <a:lvl2pPr marL="742950" indent="-285750" defTabSz="457200"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2pPr>
              <a:lvl3pPr marL="1143000" indent="-228600" defTabSz="457200"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3pPr>
              <a:lvl4pPr marL="1600200" indent="-228600" defTabSz="457200"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4pPr>
              <a:lvl5pPr marL="2057400" indent="-228600" defTabSz="457200"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9pPr>
            </a:lstStyle>
            <a:p>
              <a:pPr algn="ctr" eaLnBrk="1" hangingPunct="1"/>
              <a:r>
                <a:rPr lang="fr-FR" altLang="fr-FR" sz="1000" b="1" dirty="0">
                  <a:latin typeface="Century Gothic" panose="020B0502020202020204" pitchFamily="34" charset="0"/>
                </a:rPr>
                <a:t>Evelyne MARTINEZ</a:t>
              </a:r>
            </a:p>
            <a:p>
              <a:pPr algn="ctr" eaLnBrk="1" hangingPunct="1"/>
              <a:r>
                <a:rPr lang="fr-FR" altLang="fr-FR" sz="900" dirty="0">
                  <a:latin typeface="Century Gothic" panose="020B0502020202020204" pitchFamily="34" charset="0"/>
                </a:rPr>
                <a:t>Cogérante / Resp. Production</a:t>
              </a:r>
            </a:p>
          </p:txBody>
        </p:sp>
        <p:sp>
          <p:nvSpPr>
            <p:cNvPr id="15" name="Rectangle 92"/>
            <p:cNvSpPr>
              <a:spLocks noChangeArrowheads="1"/>
            </p:cNvSpPr>
            <p:nvPr/>
          </p:nvSpPr>
          <p:spPr bwMode="auto">
            <a:xfrm>
              <a:off x="276" y="3131"/>
              <a:ext cx="1221" cy="3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74" tIns="4887" rIns="9774" bIns="4887" anchor="ctr"/>
            <a:lstStyle>
              <a:lvl1pPr defTabSz="422275"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1pPr>
              <a:lvl2pPr marL="742950" indent="-285750" defTabSz="422275"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2pPr>
              <a:lvl3pPr marL="1143000" indent="-228600" defTabSz="422275"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3pPr>
              <a:lvl4pPr marL="1600200" indent="-228600" defTabSz="422275"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4pPr>
              <a:lvl5pPr marL="2057400" indent="-228600" defTabSz="422275"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5pPr>
              <a:lvl6pPr marL="2514600" indent="-228600" defTabSz="422275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6pPr>
              <a:lvl7pPr marL="2971800" indent="-228600" defTabSz="422275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7pPr>
              <a:lvl8pPr marL="3429000" indent="-228600" defTabSz="422275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8pPr>
              <a:lvl9pPr marL="3886200" indent="-228600" defTabSz="422275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9pPr>
            </a:lstStyle>
            <a:p>
              <a:pPr algn="ctr" eaLnBrk="1" hangingPunct="1"/>
              <a:r>
                <a:rPr lang="fr-FR" altLang="fr-FR" sz="1000" b="1" dirty="0">
                  <a:latin typeface="Century Gothic" panose="020B0502020202020204" pitchFamily="34" charset="0"/>
                </a:rPr>
                <a:t>Christophe LUPO</a:t>
              </a:r>
            </a:p>
            <a:p>
              <a:pPr algn="ctr" eaLnBrk="1" hangingPunct="1"/>
              <a:r>
                <a:rPr lang="fr-FR" altLang="fr-FR" sz="900" dirty="0">
                  <a:latin typeface="Century Gothic" panose="020B0502020202020204" pitchFamily="34" charset="0"/>
                </a:rPr>
                <a:t>Région Nord Est – Bénélux</a:t>
              </a:r>
            </a:p>
          </p:txBody>
        </p:sp>
        <p:sp>
          <p:nvSpPr>
            <p:cNvPr id="16" name="Rectangle 97"/>
            <p:cNvSpPr>
              <a:spLocks noChangeArrowheads="1"/>
            </p:cNvSpPr>
            <p:nvPr/>
          </p:nvSpPr>
          <p:spPr bwMode="auto">
            <a:xfrm>
              <a:off x="4028" y="2026"/>
              <a:ext cx="861" cy="34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74" tIns="4887" rIns="9774" bIns="4887" anchor="ctr"/>
            <a:lstStyle>
              <a:lvl1pPr defTabSz="422275"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1pPr>
              <a:lvl2pPr marL="742950" indent="-285750" defTabSz="422275"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2pPr>
              <a:lvl3pPr marL="1143000" indent="-228600" defTabSz="422275"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3pPr>
              <a:lvl4pPr marL="1600200" indent="-228600" defTabSz="422275"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4pPr>
              <a:lvl5pPr marL="2057400" indent="-228600" defTabSz="422275"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5pPr>
              <a:lvl6pPr marL="2514600" indent="-228600" defTabSz="422275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6pPr>
              <a:lvl7pPr marL="2971800" indent="-228600" defTabSz="422275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7pPr>
              <a:lvl8pPr marL="3429000" indent="-228600" defTabSz="422275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8pPr>
              <a:lvl9pPr marL="3886200" indent="-228600" defTabSz="422275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9pPr>
            </a:lstStyle>
            <a:p>
              <a:pPr algn="ctr" eaLnBrk="1" hangingPunct="1"/>
              <a:r>
                <a:rPr lang="fr-FR" altLang="fr-FR" sz="900" b="1" dirty="0">
                  <a:latin typeface="Century Gothic" panose="020B0502020202020204" pitchFamily="34" charset="0"/>
                </a:rPr>
                <a:t>Manon MARTINEZ</a:t>
              </a:r>
            </a:p>
            <a:p>
              <a:pPr algn="ctr" eaLnBrk="1" hangingPunct="1"/>
              <a:r>
                <a:rPr lang="fr-FR" altLang="fr-FR" sz="900" dirty="0">
                  <a:latin typeface="Century Gothic" panose="020B0502020202020204" pitchFamily="34" charset="0"/>
                </a:rPr>
                <a:t>Ass. Commerciale</a:t>
              </a:r>
            </a:p>
          </p:txBody>
        </p:sp>
        <p:sp>
          <p:nvSpPr>
            <p:cNvPr id="17" name="Line 57"/>
            <p:cNvSpPr>
              <a:spLocks noChangeShapeType="1"/>
            </p:cNvSpPr>
            <p:nvPr/>
          </p:nvSpPr>
          <p:spPr bwMode="auto">
            <a:xfrm flipV="1">
              <a:off x="2875" y="1435"/>
              <a:ext cx="0" cy="13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9565" tIns="9782" rIns="19565" bIns="9782" anchor="ctr"/>
            <a:lstStyle/>
            <a:p>
              <a:endParaRPr lang="fr-FR" dirty="0"/>
            </a:p>
          </p:txBody>
        </p:sp>
        <p:sp>
          <p:nvSpPr>
            <p:cNvPr id="20" name="Line 89"/>
            <p:cNvSpPr>
              <a:spLocks noChangeShapeType="1"/>
            </p:cNvSpPr>
            <p:nvPr/>
          </p:nvSpPr>
          <p:spPr bwMode="auto">
            <a:xfrm>
              <a:off x="2629" y="1434"/>
              <a:ext cx="4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9565" tIns="9782" rIns="19565" bIns="9782" anchor="ctr"/>
            <a:lstStyle/>
            <a:p>
              <a:endParaRPr lang="fr-FR" dirty="0"/>
            </a:p>
          </p:txBody>
        </p:sp>
        <p:sp>
          <p:nvSpPr>
            <p:cNvPr id="21" name="Line 94"/>
            <p:cNvSpPr>
              <a:spLocks noChangeShapeType="1"/>
            </p:cNvSpPr>
            <p:nvPr/>
          </p:nvSpPr>
          <p:spPr bwMode="auto">
            <a:xfrm>
              <a:off x="864" y="2797"/>
              <a:ext cx="39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dirty="0"/>
            </a:p>
          </p:txBody>
        </p:sp>
        <p:sp>
          <p:nvSpPr>
            <p:cNvPr id="24" name="Line 98"/>
            <p:cNvSpPr>
              <a:spLocks noChangeShapeType="1"/>
            </p:cNvSpPr>
            <p:nvPr/>
          </p:nvSpPr>
          <p:spPr bwMode="auto">
            <a:xfrm flipV="1">
              <a:off x="863" y="2795"/>
              <a:ext cx="0" cy="3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dirty="0"/>
            </a:p>
          </p:txBody>
        </p:sp>
        <p:sp>
          <p:nvSpPr>
            <p:cNvPr id="25" name="Line 99"/>
            <p:cNvSpPr>
              <a:spLocks noChangeShapeType="1"/>
            </p:cNvSpPr>
            <p:nvPr/>
          </p:nvSpPr>
          <p:spPr bwMode="auto">
            <a:xfrm flipV="1">
              <a:off x="2216" y="2805"/>
              <a:ext cx="0" cy="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dirty="0"/>
            </a:p>
          </p:txBody>
        </p:sp>
        <p:sp>
          <p:nvSpPr>
            <p:cNvPr id="26" name="Line 100"/>
            <p:cNvSpPr>
              <a:spLocks noChangeShapeType="1"/>
            </p:cNvSpPr>
            <p:nvPr/>
          </p:nvSpPr>
          <p:spPr bwMode="auto">
            <a:xfrm flipV="1">
              <a:off x="3504" y="2797"/>
              <a:ext cx="0" cy="3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dirty="0"/>
            </a:p>
          </p:txBody>
        </p:sp>
        <p:sp>
          <p:nvSpPr>
            <p:cNvPr id="27" name="Line 101"/>
            <p:cNvSpPr>
              <a:spLocks noChangeShapeType="1"/>
            </p:cNvSpPr>
            <p:nvPr/>
          </p:nvSpPr>
          <p:spPr bwMode="auto">
            <a:xfrm flipV="1">
              <a:off x="4805" y="2796"/>
              <a:ext cx="0" cy="3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dirty="0"/>
            </a:p>
          </p:txBody>
        </p:sp>
        <p:sp>
          <p:nvSpPr>
            <p:cNvPr id="29" name="Rectangle 106"/>
            <p:cNvSpPr>
              <a:spLocks noChangeArrowheads="1"/>
            </p:cNvSpPr>
            <p:nvPr/>
          </p:nvSpPr>
          <p:spPr bwMode="auto">
            <a:xfrm>
              <a:off x="1655" y="2040"/>
              <a:ext cx="1075" cy="39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74" tIns="4887" rIns="9774" bIns="4887" anchor="ctr"/>
            <a:lstStyle>
              <a:lvl1pPr defTabSz="457200"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1pPr>
              <a:lvl2pPr marL="742950" indent="-285750" defTabSz="457200"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2pPr>
              <a:lvl3pPr marL="1143000" indent="-228600" defTabSz="457200"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3pPr>
              <a:lvl4pPr marL="1600200" indent="-228600" defTabSz="457200"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4pPr>
              <a:lvl5pPr marL="2057400" indent="-228600" defTabSz="457200"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Impact" panose="020B0806030902050204" pitchFamily="34" charset="0"/>
                </a:defRPr>
              </a:lvl9pPr>
            </a:lstStyle>
            <a:p>
              <a:pPr algn="ctr" eaLnBrk="1" hangingPunct="1"/>
              <a:r>
                <a:rPr lang="fr-FR" altLang="fr-FR" sz="1000" b="1" dirty="0">
                  <a:latin typeface="Century Gothic" panose="020B0502020202020204" pitchFamily="34" charset="0"/>
                </a:rPr>
                <a:t>Pascal BOULET</a:t>
              </a:r>
            </a:p>
            <a:p>
              <a:pPr algn="ctr" eaLnBrk="1" hangingPunct="1"/>
              <a:r>
                <a:rPr lang="fr-FR" altLang="fr-FR" sz="900" dirty="0">
                  <a:latin typeface="Century Gothic" panose="020B0502020202020204" pitchFamily="34" charset="0"/>
                </a:rPr>
                <a:t>Responsable Technique</a:t>
              </a:r>
            </a:p>
          </p:txBody>
        </p:sp>
        <p:sp>
          <p:nvSpPr>
            <p:cNvPr id="30" name="Line 107"/>
            <p:cNvSpPr>
              <a:spLocks noChangeShapeType="1"/>
            </p:cNvSpPr>
            <p:nvPr/>
          </p:nvSpPr>
          <p:spPr bwMode="auto">
            <a:xfrm>
              <a:off x="2153" y="1897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dirty="0"/>
            </a:p>
          </p:txBody>
        </p:sp>
        <p:sp>
          <p:nvSpPr>
            <p:cNvPr id="32" name="Line 109"/>
            <p:cNvSpPr>
              <a:spLocks noChangeShapeType="1"/>
            </p:cNvSpPr>
            <p:nvPr/>
          </p:nvSpPr>
          <p:spPr bwMode="auto">
            <a:xfrm>
              <a:off x="3418" y="188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dirty="0"/>
            </a:p>
          </p:txBody>
        </p:sp>
      </p:grpSp>
      <p:sp>
        <p:nvSpPr>
          <p:cNvPr id="34" name="Rectangle 97"/>
          <p:cNvSpPr>
            <a:spLocks noChangeArrowheads="1"/>
          </p:cNvSpPr>
          <p:nvPr/>
        </p:nvSpPr>
        <p:spPr bwMode="auto">
          <a:xfrm>
            <a:off x="6323527" y="2650105"/>
            <a:ext cx="1239426" cy="4508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74" tIns="4887" rIns="9774" bIns="4887" anchor="ctr"/>
          <a:lstStyle>
            <a:lvl1pPr defTabSz="422275">
              <a:defRPr sz="800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 marL="742950" indent="-285750" defTabSz="422275">
              <a:defRPr sz="8000">
                <a:solidFill>
                  <a:schemeClr val="tx1"/>
                </a:solidFill>
                <a:latin typeface="Impact" panose="020B0806030902050204" pitchFamily="34" charset="0"/>
              </a:defRPr>
            </a:lvl2pPr>
            <a:lvl3pPr marL="1143000" indent="-228600" defTabSz="422275">
              <a:defRPr sz="8000">
                <a:solidFill>
                  <a:schemeClr val="tx1"/>
                </a:solidFill>
                <a:latin typeface="Impact" panose="020B0806030902050204" pitchFamily="34" charset="0"/>
              </a:defRPr>
            </a:lvl3pPr>
            <a:lvl4pPr marL="1600200" indent="-228600" defTabSz="422275">
              <a:defRPr sz="8000">
                <a:solidFill>
                  <a:schemeClr val="tx1"/>
                </a:solidFill>
                <a:latin typeface="Impact" panose="020B0806030902050204" pitchFamily="34" charset="0"/>
              </a:defRPr>
            </a:lvl4pPr>
            <a:lvl5pPr marL="2057400" indent="-228600" defTabSz="422275">
              <a:defRPr sz="8000">
                <a:solidFill>
                  <a:schemeClr val="tx1"/>
                </a:solidFill>
                <a:latin typeface="Impact" panose="020B0806030902050204" pitchFamily="34" charset="0"/>
              </a:defRPr>
            </a:lvl5pPr>
            <a:lvl6pPr marL="2514600" indent="-228600" defTabSz="422275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anose="020B0806030902050204" pitchFamily="34" charset="0"/>
              </a:defRPr>
            </a:lvl6pPr>
            <a:lvl7pPr marL="2971800" indent="-228600" defTabSz="422275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anose="020B0806030902050204" pitchFamily="34" charset="0"/>
              </a:defRPr>
            </a:lvl7pPr>
            <a:lvl8pPr marL="3429000" indent="-228600" defTabSz="422275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anose="020B0806030902050204" pitchFamily="34" charset="0"/>
              </a:defRPr>
            </a:lvl8pPr>
            <a:lvl9pPr marL="3886200" indent="-228600" defTabSz="422275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anose="020B0806030902050204" pitchFamily="34" charset="0"/>
              </a:defRPr>
            </a:lvl9pPr>
          </a:lstStyle>
          <a:p>
            <a:pPr algn="ctr" eaLnBrk="1" hangingPunct="1"/>
            <a:r>
              <a:rPr lang="fr-FR" altLang="fr-FR" sz="900" b="1" dirty="0" smtClean="0">
                <a:latin typeface="Century Gothic" panose="020B0502020202020204" pitchFamily="34" charset="0"/>
              </a:rPr>
              <a:t>Claire </a:t>
            </a:r>
            <a:r>
              <a:rPr lang="fr-FR" altLang="fr-FR" sz="800" b="1" dirty="0" smtClean="0">
                <a:latin typeface="Century Gothic" panose="020B0502020202020204" pitchFamily="34" charset="0"/>
              </a:rPr>
              <a:t>VAN BELLINGHEN</a:t>
            </a:r>
          </a:p>
          <a:p>
            <a:pPr algn="ctr" eaLnBrk="1" hangingPunct="1"/>
            <a:r>
              <a:rPr lang="fr-FR" altLang="fr-FR" sz="1000" dirty="0" smtClean="0">
                <a:latin typeface="Century Gothic" panose="020B0502020202020204" pitchFamily="34" charset="0"/>
              </a:rPr>
              <a:t>Ass. Direction</a:t>
            </a:r>
            <a:endParaRPr lang="fr-FR" altLang="fr-FR" sz="1000" dirty="0">
              <a:latin typeface="Century Gothic" panose="020B0502020202020204" pitchFamily="34" charset="0"/>
            </a:endParaRPr>
          </a:p>
        </p:txBody>
      </p:sp>
      <p:sp>
        <p:nvSpPr>
          <p:cNvPr id="36" name="Rectangle 97"/>
          <p:cNvSpPr>
            <a:spLocks noChangeArrowheads="1"/>
          </p:cNvSpPr>
          <p:nvPr/>
        </p:nvSpPr>
        <p:spPr bwMode="auto">
          <a:xfrm>
            <a:off x="7716957" y="2644723"/>
            <a:ext cx="1323023" cy="4562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74" tIns="4887" rIns="9774" bIns="4887" anchor="ctr"/>
          <a:lstStyle>
            <a:lvl1pPr defTabSz="422275">
              <a:defRPr sz="800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 marL="742950" indent="-285750" defTabSz="422275">
              <a:defRPr sz="8000">
                <a:solidFill>
                  <a:schemeClr val="tx1"/>
                </a:solidFill>
                <a:latin typeface="Impact" panose="020B0806030902050204" pitchFamily="34" charset="0"/>
              </a:defRPr>
            </a:lvl2pPr>
            <a:lvl3pPr marL="1143000" indent="-228600" defTabSz="422275">
              <a:defRPr sz="8000">
                <a:solidFill>
                  <a:schemeClr val="tx1"/>
                </a:solidFill>
                <a:latin typeface="Impact" panose="020B0806030902050204" pitchFamily="34" charset="0"/>
              </a:defRPr>
            </a:lvl3pPr>
            <a:lvl4pPr marL="1600200" indent="-228600" defTabSz="422275">
              <a:defRPr sz="8000">
                <a:solidFill>
                  <a:schemeClr val="tx1"/>
                </a:solidFill>
                <a:latin typeface="Impact" panose="020B0806030902050204" pitchFamily="34" charset="0"/>
              </a:defRPr>
            </a:lvl4pPr>
            <a:lvl5pPr marL="2057400" indent="-228600" defTabSz="422275">
              <a:defRPr sz="8000">
                <a:solidFill>
                  <a:schemeClr val="tx1"/>
                </a:solidFill>
                <a:latin typeface="Impact" panose="020B0806030902050204" pitchFamily="34" charset="0"/>
              </a:defRPr>
            </a:lvl5pPr>
            <a:lvl6pPr marL="2514600" indent="-228600" defTabSz="422275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anose="020B0806030902050204" pitchFamily="34" charset="0"/>
              </a:defRPr>
            </a:lvl6pPr>
            <a:lvl7pPr marL="2971800" indent="-228600" defTabSz="422275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anose="020B0806030902050204" pitchFamily="34" charset="0"/>
              </a:defRPr>
            </a:lvl7pPr>
            <a:lvl8pPr marL="3429000" indent="-228600" defTabSz="422275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anose="020B0806030902050204" pitchFamily="34" charset="0"/>
              </a:defRPr>
            </a:lvl8pPr>
            <a:lvl9pPr marL="3886200" indent="-228600" defTabSz="422275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anose="020B0806030902050204" pitchFamily="34" charset="0"/>
              </a:defRPr>
            </a:lvl9pPr>
          </a:lstStyle>
          <a:p>
            <a:pPr algn="ctr" eaLnBrk="1" hangingPunct="1"/>
            <a:r>
              <a:rPr lang="fr-FR" altLang="fr-FR" sz="1000" b="1" dirty="0" smtClean="0">
                <a:latin typeface="Century Gothic" panose="020B0502020202020204" pitchFamily="34" charset="0"/>
              </a:rPr>
              <a:t>Mélanie LACHAMBRE</a:t>
            </a:r>
            <a:endParaRPr lang="fr-FR" altLang="fr-FR" sz="1000" b="1" dirty="0">
              <a:latin typeface="Century Gothic" panose="020B0502020202020204" pitchFamily="34" charset="0"/>
            </a:endParaRPr>
          </a:p>
          <a:p>
            <a:pPr algn="ctr" eaLnBrk="1" hangingPunct="1"/>
            <a:r>
              <a:rPr lang="fr-FR" altLang="fr-FR" sz="900" dirty="0">
                <a:latin typeface="Century Gothic" panose="020B0502020202020204" pitchFamily="34" charset="0"/>
              </a:rPr>
              <a:t>Ass. </a:t>
            </a:r>
            <a:r>
              <a:rPr lang="fr-FR" altLang="fr-FR" sz="900" dirty="0" smtClean="0">
                <a:latin typeface="Century Gothic" panose="020B0502020202020204" pitchFamily="34" charset="0"/>
              </a:rPr>
              <a:t>Communication</a:t>
            </a:r>
          </a:p>
          <a:p>
            <a:pPr algn="ctr" eaLnBrk="1" hangingPunct="1"/>
            <a:r>
              <a:rPr lang="fr-FR" altLang="fr-FR" sz="900" dirty="0" smtClean="0">
                <a:latin typeface="Century Gothic" panose="020B0502020202020204" pitchFamily="34" charset="0"/>
              </a:rPr>
              <a:t>/Marketing</a:t>
            </a:r>
            <a:endParaRPr lang="fr-FR" altLang="fr-FR" sz="900" dirty="0">
              <a:latin typeface="Century Gothic" panose="020B0502020202020204" pitchFamily="34" charset="0"/>
            </a:endParaRPr>
          </a:p>
        </p:txBody>
      </p:sp>
      <p:sp>
        <p:nvSpPr>
          <p:cNvPr id="38" name="Line 109"/>
          <p:cNvSpPr>
            <a:spLocks noChangeShapeType="1"/>
          </p:cNvSpPr>
          <p:nvPr/>
        </p:nvSpPr>
        <p:spPr bwMode="auto">
          <a:xfrm>
            <a:off x="5589492" y="2454891"/>
            <a:ext cx="0" cy="18983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dirty="0"/>
          </a:p>
        </p:txBody>
      </p:sp>
      <p:sp>
        <p:nvSpPr>
          <p:cNvPr id="39" name="Line 109"/>
          <p:cNvSpPr>
            <a:spLocks noChangeShapeType="1"/>
          </p:cNvSpPr>
          <p:nvPr/>
        </p:nvSpPr>
        <p:spPr bwMode="auto">
          <a:xfrm>
            <a:off x="6937520" y="2454891"/>
            <a:ext cx="0" cy="18983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dirty="0"/>
          </a:p>
        </p:txBody>
      </p:sp>
      <p:sp>
        <p:nvSpPr>
          <p:cNvPr id="40" name="Line 109"/>
          <p:cNvSpPr>
            <a:spLocks noChangeShapeType="1"/>
          </p:cNvSpPr>
          <p:nvPr/>
        </p:nvSpPr>
        <p:spPr bwMode="auto">
          <a:xfrm>
            <a:off x="8322859" y="2454891"/>
            <a:ext cx="0" cy="18983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dirty="0"/>
          </a:p>
        </p:txBody>
      </p:sp>
      <p:cxnSp>
        <p:nvCxnSpPr>
          <p:cNvPr id="7" name="Connecteur droit 6"/>
          <p:cNvCxnSpPr>
            <a:endCxn id="40" idx="0"/>
          </p:cNvCxnSpPr>
          <p:nvPr/>
        </p:nvCxnSpPr>
        <p:spPr>
          <a:xfrm flipV="1">
            <a:off x="2720794" y="2454891"/>
            <a:ext cx="5602065" cy="251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1997320" y="632265"/>
            <a:ext cx="5427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AU SERVICE D’UN VRAI CONCEPT DE PARTENARIAT</a:t>
            </a:r>
            <a:endParaRPr lang="fr-FR" b="1" u="sng" dirty="0"/>
          </a:p>
        </p:txBody>
      </p:sp>
    </p:spTree>
    <p:extLst>
      <p:ext uri="{BB962C8B-B14F-4D97-AF65-F5344CB8AC3E}">
        <p14:creationId xmlns:p14="http://schemas.microsoft.com/office/powerpoint/2010/main" val="417224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474" y="-168442"/>
            <a:ext cx="4884270" cy="702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STORES DE TOITURE – OASIS 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9" name="Picture 5" descr="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53" y="1889512"/>
            <a:ext cx="4257191" cy="290783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1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945" y="1889512"/>
            <a:ext cx="4022086" cy="290783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73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STORES DE TOITURE – OASIS 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" name="Picture 3" descr="1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70" y="887155"/>
            <a:ext cx="7419975" cy="50482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88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STORES DE TOITURE – OASIS 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4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" y="957949"/>
            <a:ext cx="8029575" cy="53514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05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STORES DE TOITURE  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905621" y="2551991"/>
            <a:ext cx="5645791" cy="523220"/>
          </a:xfrm>
          <a:prstGeom prst="rect">
            <a:avLst/>
          </a:prstGeom>
          <a:solidFill>
            <a:srgbClr val="55BA58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		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     </a:t>
            </a:r>
            <a:r>
              <a:rPr lang="fr-FR" sz="2800" dirty="0" smtClean="0">
                <a:solidFill>
                  <a:schemeClr val="bg1"/>
                </a:solidFill>
              </a:rPr>
              <a:t>TRISOLIS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20771" y="3423918"/>
            <a:ext cx="861549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2000" b="1" dirty="0">
                <a:latin typeface="Century Gothic" panose="020B0502020202020204" pitchFamily="34" charset="0"/>
              </a:rPr>
              <a:t>Store pour véranda bois et en aluminium avec chevrons tubulaires.</a:t>
            </a:r>
          </a:p>
          <a:p>
            <a:pPr algn="ctr"/>
            <a:r>
              <a:rPr lang="fr-FR" altLang="fr-FR" b="1" dirty="0" smtClean="0">
                <a:latin typeface="Century Gothic" panose="020B0502020202020204" pitchFamily="34" charset="0"/>
              </a:rPr>
              <a:t>Utilisateur </a:t>
            </a:r>
            <a:r>
              <a:rPr lang="fr-FR" altLang="fr-FR" b="1" dirty="0">
                <a:latin typeface="Century Gothic" panose="020B0502020202020204" pitchFamily="34" charset="0"/>
              </a:rPr>
              <a:t>recherchant une protection solaire et une isolation thermique.</a:t>
            </a:r>
            <a:r>
              <a:rPr lang="fr-FR" altLang="fr-FR" sz="2000" b="1" dirty="0"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fr-FR" altLang="fr-FR" b="1" dirty="0" smtClean="0">
                <a:latin typeface="Century Gothic" panose="020B0502020202020204" pitchFamily="34" charset="0"/>
              </a:rPr>
              <a:t> </a:t>
            </a:r>
            <a:endParaRPr lang="fr-FR" altLang="fr-FR" b="1" dirty="0">
              <a:latin typeface="Century Gothic" panose="020B0502020202020204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114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STORES DE TOITURE – TRISOLIS 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" name="Picture 2" descr="7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76" y="1866381"/>
            <a:ext cx="4178813" cy="313434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7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094" y="1866381"/>
            <a:ext cx="4178813" cy="31343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45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STORES DE TOITURE  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905621" y="2551991"/>
            <a:ext cx="5645791" cy="523220"/>
          </a:xfrm>
          <a:prstGeom prst="rect">
            <a:avLst/>
          </a:prstGeom>
          <a:solidFill>
            <a:srgbClr val="55BA58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		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     </a:t>
            </a:r>
            <a:r>
              <a:rPr lang="fr-FR" sz="2800" dirty="0" smtClean="0">
                <a:solidFill>
                  <a:schemeClr val="bg1"/>
                </a:solidFill>
              </a:rPr>
              <a:t>HABANIKO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20771" y="3423918"/>
            <a:ext cx="86154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2000" b="1" dirty="0" smtClean="0">
                <a:latin typeface="Century Gothic" panose="020B0502020202020204" pitchFamily="34" charset="0"/>
              </a:rPr>
              <a:t>Store </a:t>
            </a:r>
            <a:r>
              <a:rPr lang="fr-FR" altLang="fr-FR" sz="2000" b="1" dirty="0">
                <a:latin typeface="Century Gothic" panose="020B0502020202020204" pitchFamily="34" charset="0"/>
              </a:rPr>
              <a:t>pour véranda victorienne </a:t>
            </a:r>
          </a:p>
          <a:p>
            <a:pPr algn="ctr"/>
            <a:r>
              <a:rPr lang="fr-FR" altLang="fr-FR" b="1" dirty="0" smtClean="0">
                <a:latin typeface="Century Gothic" panose="020B0502020202020204" pitchFamily="34" charset="0"/>
              </a:rPr>
              <a:t> </a:t>
            </a:r>
            <a:endParaRPr lang="fr-FR" altLang="fr-FR" b="1" dirty="0">
              <a:latin typeface="Century Gothic" panose="020B0502020202020204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5036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287" y="0"/>
            <a:ext cx="4863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7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STORES DE TOITURE – HABANIKO 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7" name="Picture 3" descr="1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524" y="661001"/>
            <a:ext cx="4332951" cy="288950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1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524" y="3688289"/>
            <a:ext cx="4342723" cy="288372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2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STORES DE TOITURE – HABANIKO 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1851" y="1566228"/>
            <a:ext cx="6360297" cy="424019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29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/>
          <p:cNvSpPr txBox="1"/>
          <p:nvPr/>
        </p:nvSpPr>
        <p:spPr>
          <a:xfrm>
            <a:off x="7197777" y="2480847"/>
            <a:ext cx="2973860" cy="2644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UNE EQUIPE DYNAMIQUE </a:t>
            </a:r>
            <a:endParaRPr lang="fr-FR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88" y="687923"/>
            <a:ext cx="7254575" cy="596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44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STORES ANTI-CHALEUR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335"/>
            <a:ext cx="9144000" cy="213617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336366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u="sng" dirty="0" smtClean="0"/>
              <a:t>POURQUOI VENDRE DU REFLEX’SOL ? </a:t>
            </a:r>
            <a:endParaRPr lang="fr-FR" sz="2400" b="1" u="sng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543" y="4841950"/>
            <a:ext cx="4744913" cy="176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7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STORES ANTI-CHALEUR REFLEX’SOL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56" y="695710"/>
            <a:ext cx="8056863" cy="344023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29256" y="5222789"/>
            <a:ext cx="8658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altLang="fr-FR" sz="2000" dirty="0" smtClean="0"/>
              <a:t>Store </a:t>
            </a:r>
            <a:r>
              <a:rPr lang="fr-FR" altLang="fr-FR" sz="2000" dirty="0"/>
              <a:t>différent permettant de se démarquer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altLang="fr-FR" sz="2000" dirty="0" smtClean="0"/>
              <a:t>Store </a:t>
            </a:r>
            <a:r>
              <a:rPr lang="fr-FR" altLang="fr-FR" sz="2000" dirty="0"/>
              <a:t>permettant une vraie rentabilité grâce </a:t>
            </a:r>
            <a:r>
              <a:rPr lang="fr-FR" altLang="fr-FR" sz="2000" dirty="0" smtClean="0"/>
              <a:t>à  </a:t>
            </a:r>
            <a:r>
              <a:rPr lang="fr-FR" altLang="fr-FR" sz="2000" dirty="0"/>
              <a:t>une pose </a:t>
            </a:r>
            <a:r>
              <a:rPr lang="fr-FR" altLang="fr-FR" sz="2000" dirty="0" smtClean="0"/>
              <a:t>aisée, simple </a:t>
            </a:r>
            <a:r>
              <a:rPr lang="fr-FR" altLang="fr-FR" sz="2000" dirty="0"/>
              <a:t>et </a:t>
            </a:r>
            <a:r>
              <a:rPr lang="fr-FR" altLang="fr-FR" sz="2000" dirty="0" smtClean="0"/>
              <a:t>rapide</a:t>
            </a:r>
            <a:r>
              <a:rPr lang="fr-FR" altLang="fr-FR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886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TEMPS DE POSE – STORES HORIZONTAUX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6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5" y="1291625"/>
            <a:ext cx="8960750" cy="438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71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TEMPS DE POSE – STORES VERTICAUX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4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2" y="1602989"/>
            <a:ext cx="9126888" cy="3702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68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STORES ANTI-CHALEUR – REFLEX’SOL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08" y="696215"/>
            <a:ext cx="8443784" cy="23384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374165"/>
            <a:ext cx="731519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fr-FR" altLang="fr-FR" sz="1600" dirty="0" smtClean="0"/>
              <a:t>Bonne </a:t>
            </a:r>
            <a:r>
              <a:rPr lang="fr-FR" altLang="fr-FR" sz="1600" dirty="0"/>
              <a:t>protection </a:t>
            </a:r>
            <a:r>
              <a:rPr lang="fr-FR" altLang="fr-FR" sz="1600" dirty="0" smtClean="0"/>
              <a:t>solaire</a:t>
            </a:r>
          </a:p>
          <a:p>
            <a:pPr marL="742950" lvl="1" indent="-285750"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fr-FR" altLang="fr-FR" sz="1600" dirty="0"/>
          </a:p>
          <a:p>
            <a:pPr marL="742950" lvl="1" indent="-285750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fr-FR" altLang="fr-FR" sz="1600" dirty="0" smtClean="0"/>
              <a:t>Économie </a:t>
            </a:r>
            <a:r>
              <a:rPr lang="fr-FR" altLang="fr-FR" sz="1600" dirty="0"/>
              <a:t>d’énergie plus importante qu’un volet </a:t>
            </a:r>
            <a:r>
              <a:rPr lang="fr-FR" altLang="fr-FR" sz="1600" dirty="0" smtClean="0"/>
              <a:t>roulant</a:t>
            </a:r>
          </a:p>
          <a:p>
            <a:pPr lvl="1">
              <a:lnSpc>
                <a:spcPct val="80000"/>
              </a:lnSpc>
            </a:pPr>
            <a:endParaRPr lang="fr-FR" altLang="fr-FR" sz="1600" dirty="0"/>
          </a:p>
          <a:p>
            <a:pPr marL="742950" lvl="1" indent="-285750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fr-FR" altLang="fr-FR" sz="1600" dirty="0" smtClean="0"/>
              <a:t>A </a:t>
            </a:r>
            <a:r>
              <a:rPr lang="fr-FR" altLang="fr-FR" sz="1600" dirty="0"/>
              <a:t>l’intérieur donc non soumis aux </a:t>
            </a:r>
            <a:r>
              <a:rPr lang="fr-FR" altLang="fr-FR" sz="1600" dirty="0" smtClean="0"/>
              <a:t>intempéries</a:t>
            </a:r>
          </a:p>
          <a:p>
            <a:pPr lvl="1">
              <a:lnSpc>
                <a:spcPct val="80000"/>
              </a:lnSpc>
            </a:pPr>
            <a:endParaRPr lang="fr-FR" altLang="fr-FR" sz="1600" dirty="0" smtClean="0"/>
          </a:p>
          <a:p>
            <a:pPr marL="742950" lvl="1" indent="-285750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fr-FR" altLang="fr-FR" sz="1600" dirty="0" smtClean="0"/>
              <a:t>Adaptable </a:t>
            </a:r>
            <a:r>
              <a:rPr lang="fr-FR" altLang="fr-FR" sz="1600" dirty="0"/>
              <a:t>à toutes les formes architecturées, large </a:t>
            </a:r>
            <a:r>
              <a:rPr lang="fr-FR" altLang="fr-FR" sz="1600" dirty="0" smtClean="0"/>
              <a:t>gamme</a:t>
            </a:r>
          </a:p>
          <a:p>
            <a:pPr marL="742950" lvl="1" indent="-285750"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fr-FR" altLang="fr-FR" sz="1600" dirty="0" smtClean="0"/>
          </a:p>
          <a:p>
            <a:pPr marL="742950" lvl="1" indent="-285750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fr-FR" altLang="fr-FR" sz="1600" dirty="0" smtClean="0"/>
              <a:t>Harmonie </a:t>
            </a:r>
            <a:r>
              <a:rPr lang="fr-FR" altLang="fr-FR" sz="1600" dirty="0"/>
              <a:t>entre le store toiture et les stores </a:t>
            </a:r>
            <a:r>
              <a:rPr lang="fr-FR" altLang="fr-FR" sz="1600" dirty="0" smtClean="0"/>
              <a:t>verticaux</a:t>
            </a:r>
          </a:p>
          <a:p>
            <a:pPr marL="742950" lvl="1" indent="-285750"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fr-FR" altLang="fr-FR" sz="1600" dirty="0" smtClean="0"/>
          </a:p>
          <a:p>
            <a:pPr marL="742950" lvl="1" indent="-285750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fr-FR" altLang="fr-FR" sz="1600" dirty="0" smtClean="0"/>
              <a:t>Laquage </a:t>
            </a:r>
            <a:r>
              <a:rPr lang="fr-FR" altLang="fr-FR" sz="1600" dirty="0"/>
              <a:t>des </a:t>
            </a:r>
            <a:r>
              <a:rPr lang="fr-FR" altLang="fr-FR" sz="1600" dirty="0" smtClean="0"/>
              <a:t>mécanismes</a:t>
            </a:r>
          </a:p>
          <a:p>
            <a:pPr marL="742950" lvl="1" indent="-285750"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fr-FR" altLang="fr-FR" sz="1600" dirty="0" smtClean="0"/>
          </a:p>
          <a:p>
            <a:pPr marL="742950" lvl="1" indent="-285750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fr-FR" altLang="fr-FR" sz="1600" dirty="0" smtClean="0"/>
              <a:t>Partenariat service</a:t>
            </a:r>
          </a:p>
          <a:p>
            <a:pPr marL="742950" lvl="1" indent="-285750"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fr-FR" altLang="fr-FR" sz="1600" dirty="0" smtClean="0"/>
          </a:p>
          <a:p>
            <a:pPr marL="742950" lvl="1" indent="-285750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fr-FR" altLang="fr-FR" sz="1600" dirty="0" smtClean="0"/>
              <a:t>Produit </a:t>
            </a:r>
            <a:r>
              <a:rPr lang="fr-FR" altLang="fr-FR" sz="1600" dirty="0"/>
              <a:t>français</a:t>
            </a:r>
          </a:p>
        </p:txBody>
      </p:sp>
    </p:spTree>
    <p:extLst>
      <p:ext uri="{BB962C8B-B14F-4D97-AF65-F5344CB8AC3E}">
        <p14:creationId xmlns:p14="http://schemas.microsoft.com/office/powerpoint/2010/main" val="19848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4960723"/>
            <a:ext cx="8648700" cy="17145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48281" y="155439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DES REALISATIONS SUR MESURE 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138" y="3155316"/>
            <a:ext cx="3336285" cy="12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UNE SOLUTION INNOVANTE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7" y="881062"/>
            <a:ext cx="8505825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8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55BA58"/>
          </a:solidFill>
          <a:ln>
            <a:solidFill>
              <a:srgbClr val="55BA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HISTORIQUE – ORIGINE DU PRODUIT</a:t>
            </a:r>
            <a:endParaRPr lang="fr-F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369860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4273756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chemeClr val="bg2">
                    <a:lumMod val="25000"/>
                  </a:schemeClr>
                </a:solidFill>
              </a:rPr>
              <a:t>	Le créateur de REFLEX’SOL a eu l’idée d’adapter pour le store, une technique de 	protection solaire utilisée dans l’industrie et la recherche spatiale. </a:t>
            </a:r>
            <a:endParaRPr lang="fr-FR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60122" y="5325963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 smtClean="0"/>
              <a:t>Le 1</a:t>
            </a:r>
            <a:r>
              <a:rPr lang="fr-FR" sz="2200" baseline="30000" dirty="0" smtClean="0"/>
              <a:t>er</a:t>
            </a:r>
            <a:r>
              <a:rPr lang="fr-FR" sz="2200" dirty="0" smtClean="0"/>
              <a:t> brevet est déposé en 1987</a:t>
            </a:r>
            <a:endParaRPr lang="fr-FR" sz="22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998" y="5047509"/>
            <a:ext cx="147650" cy="132634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924175" y="5249017"/>
            <a:ext cx="434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Aujourd’hui REFLEX’SOL propose une gamme complète et poursuit son développement technique et commercial.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049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1217</TotalTime>
  <Words>761</Words>
  <Application>Microsoft Office PowerPoint</Application>
  <PresentationFormat>Affichage à l'écran (4:3)</PresentationFormat>
  <Paragraphs>190</Paragraphs>
  <Slides>75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75</vt:i4>
      </vt:variant>
    </vt:vector>
  </HeadingPairs>
  <TitlesOfParts>
    <vt:vector size="82" baseType="lpstr">
      <vt:lpstr>Arial</vt:lpstr>
      <vt:lpstr>Calibri</vt:lpstr>
      <vt:lpstr>Calibri Light</vt:lpstr>
      <vt:lpstr>Century Gothic</vt:lpstr>
      <vt:lpstr>Courier New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RELEX’SOL</dc:title>
  <dc:creator>Windows8</dc:creator>
  <cp:lastModifiedBy>Windows8</cp:lastModifiedBy>
  <cp:revision>79</cp:revision>
  <cp:lastPrinted>2015-10-29T16:00:15Z</cp:lastPrinted>
  <dcterms:created xsi:type="dcterms:W3CDTF">2015-10-28T14:58:44Z</dcterms:created>
  <dcterms:modified xsi:type="dcterms:W3CDTF">2016-04-12T13:53:31Z</dcterms:modified>
</cp:coreProperties>
</file>